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50" r:id="rId1"/>
  </p:sldMasterIdLst>
  <p:notesMasterIdLst>
    <p:notesMasterId r:id="rId52"/>
  </p:notesMasterIdLst>
  <p:handoutMasterIdLst>
    <p:handoutMasterId r:id="rId53"/>
  </p:handoutMasterIdLst>
  <p:sldIdLst>
    <p:sldId id="1888" r:id="rId2"/>
    <p:sldId id="1918" r:id="rId3"/>
    <p:sldId id="1944" r:id="rId4"/>
    <p:sldId id="1945" r:id="rId5"/>
    <p:sldId id="1946" r:id="rId6"/>
    <p:sldId id="1919" r:id="rId7"/>
    <p:sldId id="1920" r:id="rId8"/>
    <p:sldId id="1921" r:id="rId9"/>
    <p:sldId id="1922" r:id="rId10"/>
    <p:sldId id="1948" r:id="rId11"/>
    <p:sldId id="1949" r:id="rId12"/>
    <p:sldId id="2152" r:id="rId13"/>
    <p:sldId id="2155" r:id="rId14"/>
    <p:sldId id="2156" r:id="rId15"/>
    <p:sldId id="2012" r:id="rId16"/>
    <p:sldId id="2013" r:id="rId17"/>
    <p:sldId id="2014" r:id="rId18"/>
    <p:sldId id="2029" r:id="rId19"/>
    <p:sldId id="2015" r:id="rId20"/>
    <p:sldId id="2016" r:id="rId21"/>
    <p:sldId id="2154" r:id="rId22"/>
    <p:sldId id="1951" r:id="rId23"/>
    <p:sldId id="2150" r:id="rId24"/>
    <p:sldId id="2151" r:id="rId25"/>
    <p:sldId id="1966" r:id="rId26"/>
    <p:sldId id="1952" r:id="rId27"/>
    <p:sldId id="1967" r:id="rId28"/>
    <p:sldId id="1963" r:id="rId29"/>
    <p:sldId id="1964" r:id="rId30"/>
    <p:sldId id="1965" r:id="rId31"/>
    <p:sldId id="1968" r:id="rId32"/>
    <p:sldId id="1969" r:id="rId33"/>
    <p:sldId id="1923" r:id="rId34"/>
    <p:sldId id="1924" r:id="rId35"/>
    <p:sldId id="1928" r:id="rId36"/>
    <p:sldId id="1929" r:id="rId37"/>
    <p:sldId id="1930" r:id="rId38"/>
    <p:sldId id="1931" r:id="rId39"/>
    <p:sldId id="1932" r:id="rId40"/>
    <p:sldId id="1986" r:id="rId41"/>
    <p:sldId id="1987" r:id="rId42"/>
    <p:sldId id="1988" r:id="rId43"/>
    <p:sldId id="1989" r:id="rId44"/>
    <p:sldId id="1990" r:id="rId45"/>
    <p:sldId id="2149" r:id="rId46"/>
    <p:sldId id="444" r:id="rId47"/>
    <p:sldId id="2136" r:id="rId48"/>
    <p:sldId id="2133" r:id="rId49"/>
    <p:sldId id="2134" r:id="rId50"/>
    <p:sldId id="2135" r:id="rId51"/>
  </p:sldIdLst>
  <p:sldSz cx="9906000" cy="6858000" type="A4"/>
  <p:notesSz cx="9779000" cy="6642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>
      <p:cViewPr varScale="1">
        <p:scale>
          <a:sx n="108" d="100"/>
          <a:sy n="108" d="100"/>
        </p:scale>
        <p:origin x="1504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1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D237745-044D-632E-B6A6-7F1029B88A3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87450" y="3157538"/>
            <a:ext cx="7404100" cy="279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Click to edit Master notes styles</a:t>
            </a:r>
          </a:p>
          <a:p>
            <a:pPr lvl="1"/>
            <a:r>
              <a:rPr lang="fr-FR" noProof="0"/>
              <a:t>Second Level</a:t>
            </a:r>
          </a:p>
          <a:p>
            <a:pPr lvl="2"/>
            <a:r>
              <a:rPr lang="fr-FR" noProof="0"/>
              <a:t>Third Level</a:t>
            </a:r>
          </a:p>
          <a:p>
            <a:pPr lvl="3"/>
            <a:r>
              <a:rPr lang="fr-FR" noProof="0"/>
              <a:t>Fourth Level</a:t>
            </a:r>
          </a:p>
          <a:p>
            <a:pPr lvl="4"/>
            <a:r>
              <a:rPr lang="fr-FR" noProof="0"/>
              <a:t>Fifth Level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FF1A55E-2B62-1BF0-E940-B2659D1645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3588" y="644525"/>
            <a:ext cx="3171825" cy="2197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7AC360D0-3E05-77CC-0203-41FB85B353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5A6BADE-5D24-3F7F-5495-C83CC6918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9791FBD9-7125-089D-BDD8-8E1C7CE7CF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9000A83-B0A0-5A2E-F7F4-3EC4F6867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6FFF3C60-431E-6F3C-B2DC-F3D881E3A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4688" y="584200"/>
            <a:ext cx="3349625" cy="2319338"/>
          </a:xfrm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5CE321F1-6343-1ACC-4625-8EE9D6FCF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5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20D0BA5-7C84-953B-4365-6186A1D7C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4688" y="584200"/>
            <a:ext cx="3349625" cy="2319338"/>
          </a:xfrm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D858E480-897B-F5A4-00C6-DEA62ED02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5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3B379B7A-0C12-3CA9-1D2C-57756E2CF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4688" y="584200"/>
            <a:ext cx="3349625" cy="2319338"/>
          </a:xfrm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3B819C03-DCA7-8649-26DB-CACC5B4C5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5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986E4A00-4A6C-1272-1E40-F4871ECC59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4688" y="584200"/>
            <a:ext cx="3349625" cy="2319338"/>
          </a:xfrm>
          <a:ln/>
        </p:spPr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A3B24B1C-A96E-E5C5-644A-413398061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5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DF2C597-0809-D711-4732-24538FC4F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4688" y="584200"/>
            <a:ext cx="3349625" cy="2319338"/>
          </a:xfrm>
          <a:ln/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497AB520-EB84-B497-3F55-3C5C2BA15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5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73AB84E0-F0D2-743A-D2B1-7C43D2FE2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BA75D600-ED87-FAC2-63C7-8B263B396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987E86C6-A8B5-A8EB-9FF9-31D9D4485E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CF7ACF33-9877-44F0-E10E-F1784385D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AA21610-A075-F20F-3B98-9C6F8576D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DE30CF6-48A0-E19C-FE6E-1B0626D3F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17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BFAC813-DE38-A1E2-8AA0-1120E97BD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1E22094-EDBD-FF15-49A4-6213B20A7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4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953B840E-181F-315A-1448-7255B0522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4863" cy="2317750"/>
          </a:xfrm>
          <a:ln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9F7310DA-B757-7081-5465-73D91B124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5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BFAC813-DE38-A1E2-8AA0-1120E97BD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1E22094-EDBD-FF15-49A4-6213B20A7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dirty="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95753A6-D38C-3937-0B40-119C43731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94E0F99-D090-09C5-6353-D5DF6F411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AA21610-A075-F20F-3B98-9C6F8576D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DE30CF6-48A0-E19C-FE6E-1B0626D3F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6345DE40-02AA-FDEA-4237-447DF61AE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190AA9E6-58C4-1096-8764-E3B074F1B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021E6B10-99AB-E0BB-3D91-51FAD0760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40962E94-62D5-10C8-9868-D9F0E22F4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DD332207-E99B-DB04-CDB7-5E46D376F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7B55979F-F753-C449-F4A8-51B4DE329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3A1257D3-456A-A6C2-C211-8F28E627A0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5175" y="644525"/>
            <a:ext cx="3173413" cy="2197100"/>
          </a:xfrm>
          <a:ln/>
        </p:spPr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0326BA86-C72F-BA88-A6BA-EBA849E32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84E34973-E551-E8E4-FE0D-395711206F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5175" y="644525"/>
            <a:ext cx="3173413" cy="2197100"/>
          </a:xfrm>
          <a:ln/>
        </p:spPr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70AEC11C-9135-D5A1-ADA3-563AEBE0B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D97EE1B8-05BE-1B16-AB55-51B9885E85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5175" y="644525"/>
            <a:ext cx="3173413" cy="2197100"/>
          </a:xfrm>
          <a:ln/>
        </p:spPr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429A456F-CBC2-2F17-A467-13EEB6450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2F03EBDB-DB83-CDFD-8B8E-CC5E97E08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FA6384A5-76AA-1157-989F-B233B8765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BBDB82E8-7070-E1A5-E717-414046067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A815A3BF-8C6B-1047-E088-4969B2995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33954B7C-1C09-6D2C-E85C-370B7A72FC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90118109-2B12-9923-9E71-862204F57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605CC037-31F5-B36D-FD1B-1F016C2DF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1017BC6-F8AA-F648-2F77-976CCF1D5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15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239A910B-E24E-45FE-C6B3-8047D4817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D94C7A85-BEA2-0CBF-762A-64DCE83D9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34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103EDC45-50EB-6B19-EA2C-C7470B471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75F97F43-2A63-4228-80B6-FD7C0051D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7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202AF4E-A969-4E86-EEB4-36630E9FB2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36FF7C99-8D9B-1AA1-DF48-BECAEA07C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2996732-B029-F4D6-6990-A4D0942B2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6C0894E2-B30D-6042-FA5E-CB661FB7C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FAF88B8-69DC-7A59-0EE2-320B40155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1954730A-2F3A-C247-B1A7-A4C63F218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0F299D5A-A7D2-CE7A-1E97-105553CC4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3EBB4CF9-7A60-118E-433A-C60D6FE11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C6B0489-277D-C2F2-6314-27025DF296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4688" y="582613"/>
            <a:ext cx="3349625" cy="2319337"/>
          </a:xfrm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1B5586F5-FBDB-48E2-4B57-8A98BB8B7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4925" y="3157538"/>
            <a:ext cx="7169150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1D370ABB-18F1-9282-4DCB-9503352109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16275" y="584200"/>
            <a:ext cx="3348038" cy="2319338"/>
          </a:xfrm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74659536-4ACA-BD88-8553-C27D7903B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3338" y="3157538"/>
            <a:ext cx="7172325" cy="2797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Times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1F6358-0A39-E373-D4FB-155B643F4AD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906000" cy="6934200"/>
            <a:chOff x="0" y="0"/>
            <a:chExt cx="5760" cy="43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7F8D8E6-83AA-1526-A2E8-90F36BC806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CH">
                <a:ea typeface="+mn-ea"/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FF7440D-BE03-C852-607C-CA32368D07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47 w 2123"/>
                <a:gd name="T1" fmla="*/ 566 h 1696"/>
                <a:gd name="T2" fmla="*/ 511 w 2123"/>
                <a:gd name="T3" fmla="*/ 370 h 1696"/>
                <a:gd name="T4" fmla="*/ 637 w 2123"/>
                <a:gd name="T5" fmla="*/ 215 h 1696"/>
                <a:gd name="T6" fmla="*/ 872 w 2123"/>
                <a:gd name="T7" fmla="*/ 319 h 1696"/>
                <a:gd name="T8" fmla="*/ 1148 w 2123"/>
                <a:gd name="T9" fmla="*/ 470 h 1696"/>
                <a:gd name="T10" fmla="*/ 1401 w 2123"/>
                <a:gd name="T11" fmla="*/ 601 h 1696"/>
                <a:gd name="T12" fmla="*/ 1701 w 2123"/>
                <a:gd name="T13" fmla="*/ 736 h 1696"/>
                <a:gd name="T14" fmla="*/ 1779 w 2123"/>
                <a:gd name="T15" fmla="*/ 765 h 1696"/>
                <a:gd name="T16" fmla="*/ 1736 w 2123"/>
                <a:gd name="T17" fmla="*/ 733 h 1696"/>
                <a:gd name="T18" fmla="*/ 1334 w 2123"/>
                <a:gd name="T19" fmla="*/ 542 h 1696"/>
                <a:gd name="T20" fmla="*/ 1028 w 2123"/>
                <a:gd name="T21" fmla="*/ 370 h 1696"/>
                <a:gd name="T22" fmla="*/ 679 w 2123"/>
                <a:gd name="T23" fmla="*/ 178 h 1696"/>
                <a:gd name="T24" fmla="*/ 944 w 2123"/>
                <a:gd name="T25" fmla="*/ 168 h 1696"/>
                <a:gd name="T26" fmla="*/ 1215 w 2123"/>
                <a:gd name="T27" fmla="*/ 172 h 1696"/>
                <a:gd name="T28" fmla="*/ 1526 w 2123"/>
                <a:gd name="T29" fmla="*/ 146 h 1696"/>
                <a:gd name="T30" fmla="*/ 2004 w 2123"/>
                <a:gd name="T31" fmla="*/ 106 h 1696"/>
                <a:gd name="T32" fmla="*/ 1960 w 2123"/>
                <a:gd name="T33" fmla="*/ 94 h 1696"/>
                <a:gd name="T34" fmla="*/ 1455 w 2123"/>
                <a:gd name="T35" fmla="*/ 140 h 1696"/>
                <a:gd name="T36" fmla="*/ 1142 w 2123"/>
                <a:gd name="T37" fmla="*/ 148 h 1696"/>
                <a:gd name="T38" fmla="*/ 715 w 2123"/>
                <a:gd name="T39" fmla="*/ 140 h 1696"/>
                <a:gd name="T40" fmla="*/ 775 w 2123"/>
                <a:gd name="T41" fmla="*/ 124 h 1696"/>
                <a:gd name="T42" fmla="*/ 1076 w 2123"/>
                <a:gd name="T43" fmla="*/ 0 h 1696"/>
                <a:gd name="T44" fmla="*/ 1028 w 2123"/>
                <a:gd name="T45" fmla="*/ 17 h 1696"/>
                <a:gd name="T46" fmla="*/ 955 w 2123"/>
                <a:gd name="T47" fmla="*/ 45 h 1696"/>
                <a:gd name="T48" fmla="*/ 811 w 2123"/>
                <a:gd name="T49" fmla="*/ 104 h 1696"/>
                <a:gd name="T50" fmla="*/ 637 w 2123"/>
                <a:gd name="T51" fmla="*/ 152 h 1696"/>
                <a:gd name="T52" fmla="*/ 601 w 2123"/>
                <a:gd name="T53" fmla="*/ 195 h 1696"/>
                <a:gd name="T54" fmla="*/ 286 w 2123"/>
                <a:gd name="T55" fmla="*/ 319 h 1696"/>
                <a:gd name="T56" fmla="*/ 0 w 2123"/>
                <a:gd name="T57" fmla="*/ 392 h 1696"/>
                <a:gd name="T58" fmla="*/ 0 w 2123"/>
                <a:gd name="T59" fmla="*/ 396 h 1696"/>
                <a:gd name="T60" fmla="*/ 0 w 2123"/>
                <a:gd name="T61" fmla="*/ 415 h 1696"/>
                <a:gd name="T62" fmla="*/ 283 w 2123"/>
                <a:gd name="T63" fmla="*/ 343 h 1696"/>
                <a:gd name="T64" fmla="*/ 559 w 2123"/>
                <a:gd name="T65" fmla="*/ 233 h 1696"/>
                <a:gd name="T66" fmla="*/ 477 w 2123"/>
                <a:gd name="T67" fmla="*/ 363 h 1696"/>
                <a:gd name="T68" fmla="*/ 493 w 2123"/>
                <a:gd name="T69" fmla="*/ 538 h 1696"/>
                <a:gd name="T70" fmla="*/ 438 w 2123"/>
                <a:gd name="T71" fmla="*/ 632 h 1696"/>
                <a:gd name="T72" fmla="*/ 307 w 2123"/>
                <a:gd name="T73" fmla="*/ 802 h 1696"/>
                <a:gd name="T74" fmla="*/ 301 w 2123"/>
                <a:gd name="T75" fmla="*/ 917 h 1696"/>
                <a:gd name="T76" fmla="*/ 307 w 2123"/>
                <a:gd name="T77" fmla="*/ 917 h 1696"/>
                <a:gd name="T78" fmla="*/ 325 w 2123"/>
                <a:gd name="T79" fmla="*/ 841 h 1696"/>
                <a:gd name="T80" fmla="*/ 547 w 2123"/>
                <a:gd name="T81" fmla="*/ 566 h 1696"/>
                <a:gd name="T82" fmla="*/ 547 w 2123"/>
                <a:gd name="T83" fmla="*/ 56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DFC422B-8008-4399-81C2-E2B8E9AB68D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7DAFA82-AB60-AA16-B961-F1166DCC17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4 w 969"/>
                <a:gd name="T1" fmla="*/ 1219 h 1192"/>
                <a:gd name="T2" fmla="*/ 512 w 969"/>
                <a:gd name="T3" fmla="*/ 1225 h 1192"/>
                <a:gd name="T4" fmla="*/ 602 w 969"/>
                <a:gd name="T5" fmla="*/ 1183 h 1192"/>
                <a:gd name="T6" fmla="*/ 846 w 969"/>
                <a:gd name="T7" fmla="*/ 1118 h 1192"/>
                <a:gd name="T8" fmla="*/ 977 w 969"/>
                <a:gd name="T9" fmla="*/ 1088 h 1192"/>
                <a:gd name="T10" fmla="*/ 792 w 969"/>
                <a:gd name="T11" fmla="*/ 1019 h 1192"/>
                <a:gd name="T12" fmla="*/ 578 w 969"/>
                <a:gd name="T13" fmla="*/ 975 h 1192"/>
                <a:gd name="T14" fmla="*/ 208 w 969"/>
                <a:gd name="T15" fmla="*/ 993 h 1192"/>
                <a:gd name="T16" fmla="*/ 310 w 969"/>
                <a:gd name="T17" fmla="*/ 915 h 1192"/>
                <a:gd name="T18" fmla="*/ 518 w 969"/>
                <a:gd name="T19" fmla="*/ 825 h 1192"/>
                <a:gd name="T20" fmla="*/ 727 w 969"/>
                <a:gd name="T21" fmla="*/ 693 h 1192"/>
                <a:gd name="T22" fmla="*/ 733 w 969"/>
                <a:gd name="T23" fmla="*/ 693 h 1192"/>
                <a:gd name="T24" fmla="*/ 745 w 969"/>
                <a:gd name="T25" fmla="*/ 687 h 1192"/>
                <a:gd name="T26" fmla="*/ 786 w 969"/>
                <a:gd name="T27" fmla="*/ 669 h 1192"/>
                <a:gd name="T28" fmla="*/ 810 w 969"/>
                <a:gd name="T29" fmla="*/ 663 h 1192"/>
                <a:gd name="T30" fmla="*/ 822 w 969"/>
                <a:gd name="T31" fmla="*/ 651 h 1192"/>
                <a:gd name="T32" fmla="*/ 828 w 969"/>
                <a:gd name="T33" fmla="*/ 639 h 1192"/>
                <a:gd name="T34" fmla="*/ 822 w 969"/>
                <a:gd name="T35" fmla="*/ 633 h 1192"/>
                <a:gd name="T36" fmla="*/ 816 w 969"/>
                <a:gd name="T37" fmla="*/ 621 h 1192"/>
                <a:gd name="T38" fmla="*/ 816 w 969"/>
                <a:gd name="T39" fmla="*/ 586 h 1192"/>
                <a:gd name="T40" fmla="*/ 828 w 969"/>
                <a:gd name="T41" fmla="*/ 556 h 1192"/>
                <a:gd name="T42" fmla="*/ 840 w 969"/>
                <a:gd name="T43" fmla="*/ 526 h 1192"/>
                <a:gd name="T44" fmla="*/ 861 w 969"/>
                <a:gd name="T45" fmla="*/ 496 h 1192"/>
                <a:gd name="T46" fmla="*/ 877 w 969"/>
                <a:gd name="T47" fmla="*/ 466 h 1192"/>
                <a:gd name="T48" fmla="*/ 885 w 969"/>
                <a:gd name="T49" fmla="*/ 448 h 1192"/>
                <a:gd name="T50" fmla="*/ 893 w 969"/>
                <a:gd name="T51" fmla="*/ 442 h 1192"/>
                <a:gd name="T52" fmla="*/ 893 w 969"/>
                <a:gd name="T53" fmla="*/ 358 h 1192"/>
                <a:gd name="T54" fmla="*/ 893 w 969"/>
                <a:gd name="T55" fmla="*/ 352 h 1192"/>
                <a:gd name="T56" fmla="*/ 899 w 969"/>
                <a:gd name="T57" fmla="*/ 346 h 1192"/>
                <a:gd name="T58" fmla="*/ 917 w 969"/>
                <a:gd name="T59" fmla="*/ 316 h 1192"/>
                <a:gd name="T60" fmla="*/ 929 w 969"/>
                <a:gd name="T61" fmla="*/ 280 h 1192"/>
                <a:gd name="T62" fmla="*/ 941 w 969"/>
                <a:gd name="T63" fmla="*/ 250 h 1192"/>
                <a:gd name="T64" fmla="*/ 947 w 969"/>
                <a:gd name="T65" fmla="*/ 238 h 1192"/>
                <a:gd name="T66" fmla="*/ 953 w 969"/>
                <a:gd name="T67" fmla="*/ 226 h 1192"/>
                <a:gd name="T68" fmla="*/ 971 w 969"/>
                <a:gd name="T69" fmla="*/ 173 h 1192"/>
                <a:gd name="T70" fmla="*/ 989 w 969"/>
                <a:gd name="T71" fmla="*/ 137 h 1192"/>
                <a:gd name="T72" fmla="*/ 995 w 969"/>
                <a:gd name="T73" fmla="*/ 125 h 1192"/>
                <a:gd name="T74" fmla="*/ 995 w 969"/>
                <a:gd name="T75" fmla="*/ 119 h 1192"/>
                <a:gd name="T76" fmla="*/ 1013 w 969"/>
                <a:gd name="T77" fmla="*/ 0 h 1192"/>
                <a:gd name="T78" fmla="*/ 989 w 969"/>
                <a:gd name="T79" fmla="*/ 47 h 1192"/>
                <a:gd name="T80" fmla="*/ 816 w 969"/>
                <a:gd name="T81" fmla="*/ 113 h 1192"/>
                <a:gd name="T82" fmla="*/ 739 w 969"/>
                <a:gd name="T83" fmla="*/ 161 h 1192"/>
                <a:gd name="T84" fmla="*/ 482 w 969"/>
                <a:gd name="T85" fmla="*/ 244 h 1192"/>
                <a:gd name="T86" fmla="*/ 292 w 969"/>
                <a:gd name="T87" fmla="*/ 298 h 1192"/>
                <a:gd name="T88" fmla="*/ 184 w 969"/>
                <a:gd name="T89" fmla="*/ 304 h 1192"/>
                <a:gd name="T90" fmla="*/ 12 w 969"/>
                <a:gd name="T91" fmla="*/ 496 h 1192"/>
                <a:gd name="T92" fmla="*/ 0 w 969"/>
                <a:gd name="T93" fmla="*/ 520 h 1192"/>
                <a:gd name="T94" fmla="*/ 0 w 969"/>
                <a:gd name="T95" fmla="*/ 1219 h 1192"/>
                <a:gd name="T96" fmla="*/ 96 w 969"/>
                <a:gd name="T97" fmla="*/ 1213 h 1192"/>
                <a:gd name="T98" fmla="*/ 334 w 969"/>
                <a:gd name="T99" fmla="*/ 1219 h 1192"/>
                <a:gd name="T100" fmla="*/ 334 w 969"/>
                <a:gd name="T101" fmla="*/ 121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B5206C4-2A8E-E02A-3A6A-640C4C9FC0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06A0AE8-AB09-1A4C-0D56-B8BA53B4AC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78 w 2176"/>
                <a:gd name="T1" fmla="*/ 789 h 1505"/>
                <a:gd name="T2" fmla="*/ 1245 w 2176"/>
                <a:gd name="T3" fmla="*/ 1258 h 1505"/>
                <a:gd name="T4" fmla="*/ 1000 w 2176"/>
                <a:gd name="T5" fmla="*/ 1215 h 1505"/>
                <a:gd name="T6" fmla="*/ 756 w 2176"/>
                <a:gd name="T7" fmla="*/ 1149 h 1505"/>
                <a:gd name="T8" fmla="*/ 464 w 2176"/>
                <a:gd name="T9" fmla="*/ 1131 h 1505"/>
                <a:gd name="T10" fmla="*/ 0 w 2176"/>
                <a:gd name="T11" fmla="*/ 1101 h 1505"/>
                <a:gd name="T12" fmla="*/ 30 w 2176"/>
                <a:gd name="T13" fmla="*/ 1137 h 1505"/>
                <a:gd name="T14" fmla="*/ 518 w 2176"/>
                <a:gd name="T15" fmla="*/ 1155 h 1505"/>
                <a:gd name="T16" fmla="*/ 810 w 2176"/>
                <a:gd name="T17" fmla="*/ 1209 h 1505"/>
                <a:gd name="T18" fmla="*/ 1185 w 2176"/>
                <a:gd name="T19" fmla="*/ 1334 h 1505"/>
                <a:gd name="T20" fmla="*/ 1120 w 2176"/>
                <a:gd name="T21" fmla="*/ 1352 h 1505"/>
                <a:gd name="T22" fmla="*/ 744 w 2176"/>
                <a:gd name="T23" fmla="*/ 1538 h 1505"/>
                <a:gd name="T24" fmla="*/ 798 w 2176"/>
                <a:gd name="T25" fmla="*/ 1514 h 1505"/>
                <a:gd name="T26" fmla="*/ 905 w 2176"/>
                <a:gd name="T27" fmla="*/ 1472 h 1505"/>
                <a:gd name="T28" fmla="*/ 1066 w 2176"/>
                <a:gd name="T29" fmla="*/ 1388 h 1505"/>
                <a:gd name="T30" fmla="*/ 1269 w 2176"/>
                <a:gd name="T31" fmla="*/ 1328 h 1505"/>
                <a:gd name="T32" fmla="*/ 1322 w 2176"/>
                <a:gd name="T33" fmla="*/ 1245 h 1505"/>
                <a:gd name="T34" fmla="*/ 1709 w 2176"/>
                <a:gd name="T35" fmla="*/ 1065 h 1505"/>
                <a:gd name="T36" fmla="*/ 2019 w 2176"/>
                <a:gd name="T37" fmla="*/ 975 h 1505"/>
                <a:gd name="T38" fmla="*/ 2275 w 2176"/>
                <a:gd name="T39" fmla="*/ 843 h 1505"/>
                <a:gd name="T40" fmla="*/ 2049 w 2176"/>
                <a:gd name="T41" fmla="*/ 933 h 1505"/>
                <a:gd name="T42" fmla="*/ 1733 w 2176"/>
                <a:gd name="T43" fmla="*/ 1011 h 1505"/>
                <a:gd name="T44" fmla="*/ 1405 w 2176"/>
                <a:gd name="T45" fmla="*/ 1173 h 1505"/>
                <a:gd name="T46" fmla="*/ 1567 w 2176"/>
                <a:gd name="T47" fmla="*/ 927 h 1505"/>
                <a:gd name="T48" fmla="*/ 1697 w 2176"/>
                <a:gd name="T49" fmla="*/ 556 h 1505"/>
                <a:gd name="T50" fmla="*/ 1817 w 2176"/>
                <a:gd name="T51" fmla="*/ 383 h 1505"/>
                <a:gd name="T52" fmla="*/ 2068 w 2176"/>
                <a:gd name="T53" fmla="*/ 60 h 1505"/>
                <a:gd name="T54" fmla="*/ 2095 w 2176"/>
                <a:gd name="T55" fmla="*/ 0 h 1505"/>
                <a:gd name="T56" fmla="*/ 2061 w 2176"/>
                <a:gd name="T57" fmla="*/ 0 h 1505"/>
                <a:gd name="T58" fmla="*/ 1673 w 2176"/>
                <a:gd name="T59" fmla="*/ 491 h 1505"/>
                <a:gd name="T60" fmla="*/ 1543 w 2176"/>
                <a:gd name="T61" fmla="*/ 909 h 1505"/>
                <a:gd name="T62" fmla="*/ 1310 w 2176"/>
                <a:gd name="T63" fmla="*/ 1197 h 1505"/>
                <a:gd name="T64" fmla="*/ 1185 w 2176"/>
                <a:gd name="T65" fmla="*/ 927 h 1505"/>
                <a:gd name="T66" fmla="*/ 1054 w 2176"/>
                <a:gd name="T67" fmla="*/ 551 h 1505"/>
                <a:gd name="T68" fmla="*/ 929 w 2176"/>
                <a:gd name="T69" fmla="*/ 222 h 1505"/>
                <a:gd name="T70" fmla="*/ 822 w 2176"/>
                <a:gd name="T71" fmla="*/ 0 h 1505"/>
                <a:gd name="T72" fmla="*/ 786 w 2176"/>
                <a:gd name="T73" fmla="*/ 0 h 1505"/>
                <a:gd name="T74" fmla="*/ 947 w 2176"/>
                <a:gd name="T75" fmla="*/ 365 h 1505"/>
                <a:gd name="T76" fmla="*/ 1078 w 2176"/>
                <a:gd name="T77" fmla="*/ 789 h 1505"/>
                <a:gd name="T78" fmla="*/ 1078 w 2176"/>
                <a:gd name="T79" fmla="*/ 78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64242A-247C-D37D-BD76-23BBA31AA1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2 w 813"/>
                <a:gd name="T1" fmla="*/ 575 h 804"/>
                <a:gd name="T2" fmla="*/ 340 w 813"/>
                <a:gd name="T3" fmla="*/ 449 h 804"/>
                <a:gd name="T4" fmla="*/ 668 w 813"/>
                <a:gd name="T5" fmla="*/ 227 h 804"/>
                <a:gd name="T6" fmla="*/ 846 w 813"/>
                <a:gd name="T7" fmla="*/ 0 h 804"/>
                <a:gd name="T8" fmla="*/ 708 w 813"/>
                <a:gd name="T9" fmla="*/ 150 h 804"/>
                <a:gd name="T10" fmla="*/ 155 w 813"/>
                <a:gd name="T11" fmla="*/ 515 h 804"/>
                <a:gd name="T12" fmla="*/ 0 w 813"/>
                <a:gd name="T13" fmla="*/ 754 h 804"/>
                <a:gd name="T14" fmla="*/ 0 w 813"/>
                <a:gd name="T15" fmla="*/ 826 h 804"/>
                <a:gd name="T16" fmla="*/ 172 w 813"/>
                <a:gd name="T17" fmla="*/ 575 h 804"/>
                <a:gd name="T18" fmla="*/ 172 w 813"/>
                <a:gd name="T19" fmla="*/ 57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1EF51FC-4337-242E-78DF-00C488D2F4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82 w 759"/>
                <a:gd name="T1" fmla="*/ 66 h 107"/>
                <a:gd name="T2" fmla="*/ 792 w 759"/>
                <a:gd name="T3" fmla="*/ 0 h 107"/>
                <a:gd name="T4" fmla="*/ 518 w 759"/>
                <a:gd name="T5" fmla="*/ 36 h 107"/>
                <a:gd name="T6" fmla="*/ 14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82 w 759"/>
                <a:gd name="T15" fmla="*/ 66 h 107"/>
                <a:gd name="T16" fmla="*/ 48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547ECB1-E950-EF64-C415-4FB8F84896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53 w 3169"/>
                <a:gd name="T1" fmla="*/ 250 h 743"/>
                <a:gd name="T2" fmla="*/ 1811 w 3169"/>
                <a:gd name="T3" fmla="*/ 244 h 743"/>
                <a:gd name="T4" fmla="*/ 2186 w 3169"/>
                <a:gd name="T5" fmla="*/ 262 h 743"/>
                <a:gd name="T6" fmla="*/ 2620 w 3169"/>
                <a:gd name="T7" fmla="*/ 244 h 743"/>
                <a:gd name="T8" fmla="*/ 3313 w 3169"/>
                <a:gd name="T9" fmla="*/ 215 h 743"/>
                <a:gd name="T10" fmla="*/ 3258 w 3169"/>
                <a:gd name="T11" fmla="*/ 197 h 743"/>
                <a:gd name="T12" fmla="*/ 2532 w 3169"/>
                <a:gd name="T13" fmla="*/ 232 h 743"/>
                <a:gd name="T14" fmla="*/ 2093 w 3169"/>
                <a:gd name="T15" fmla="*/ 232 h 743"/>
                <a:gd name="T16" fmla="*/ 1525 w 3169"/>
                <a:gd name="T17" fmla="*/ 197 h 743"/>
                <a:gd name="T18" fmla="*/ 1613 w 3169"/>
                <a:gd name="T19" fmla="*/ 168 h 743"/>
                <a:gd name="T20" fmla="*/ 2133 w 3169"/>
                <a:gd name="T21" fmla="*/ 0 h 743"/>
                <a:gd name="T22" fmla="*/ 2049 w 3169"/>
                <a:gd name="T23" fmla="*/ 24 h 743"/>
                <a:gd name="T24" fmla="*/ 1924 w 3169"/>
                <a:gd name="T25" fmla="*/ 66 h 743"/>
                <a:gd name="T26" fmla="*/ 1679 w 3169"/>
                <a:gd name="T27" fmla="*/ 138 h 743"/>
                <a:gd name="T28" fmla="*/ 1404 w 3169"/>
                <a:gd name="T29" fmla="*/ 209 h 743"/>
                <a:gd name="T30" fmla="*/ 1323 w 3169"/>
                <a:gd name="T31" fmla="*/ 262 h 743"/>
                <a:gd name="T32" fmla="*/ 798 w 3169"/>
                <a:gd name="T33" fmla="*/ 424 h 743"/>
                <a:gd name="T34" fmla="*/ 346 w 3169"/>
                <a:gd name="T35" fmla="*/ 514 h 743"/>
                <a:gd name="T36" fmla="*/ 0 w 3169"/>
                <a:gd name="T37" fmla="*/ 639 h 743"/>
                <a:gd name="T38" fmla="*/ 310 w 3169"/>
                <a:gd name="T39" fmla="*/ 550 h 743"/>
                <a:gd name="T40" fmla="*/ 768 w 3169"/>
                <a:gd name="T41" fmla="*/ 460 h 743"/>
                <a:gd name="T42" fmla="*/ 1233 w 3169"/>
                <a:gd name="T43" fmla="*/ 322 h 743"/>
                <a:gd name="T44" fmla="*/ 1025 w 3169"/>
                <a:gd name="T45" fmla="*/ 502 h 743"/>
                <a:gd name="T46" fmla="*/ 911 w 3169"/>
                <a:gd name="T47" fmla="*/ 765 h 743"/>
                <a:gd name="T48" fmla="*/ 905 w 3169"/>
                <a:gd name="T49" fmla="*/ 765 h 743"/>
                <a:gd name="T50" fmla="*/ 977 w 3169"/>
                <a:gd name="T51" fmla="*/ 765 h 743"/>
                <a:gd name="T52" fmla="*/ 1066 w 3169"/>
                <a:gd name="T53" fmla="*/ 508 h 743"/>
                <a:gd name="T54" fmla="*/ 1354 w 3169"/>
                <a:gd name="T55" fmla="*/ 292 h 743"/>
                <a:gd name="T56" fmla="*/ 1599 w 3169"/>
                <a:gd name="T57" fmla="*/ 460 h 743"/>
                <a:gd name="T58" fmla="*/ 1849 w 3169"/>
                <a:gd name="T59" fmla="*/ 699 h 743"/>
                <a:gd name="T60" fmla="*/ 1942 w 3169"/>
                <a:gd name="T61" fmla="*/ 765 h 743"/>
                <a:gd name="T62" fmla="*/ 2007 w 3169"/>
                <a:gd name="T63" fmla="*/ 765 h 743"/>
                <a:gd name="T64" fmla="*/ 1769 w 3169"/>
                <a:gd name="T65" fmla="*/ 538 h 743"/>
                <a:gd name="T66" fmla="*/ 1453 w 3169"/>
                <a:gd name="T67" fmla="*/ 250 h 743"/>
                <a:gd name="T68" fmla="*/ 1453 w 3169"/>
                <a:gd name="T69" fmla="*/ 25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C93F45-813E-86F6-8F2E-70C3069283A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fr-CH" altLang="fr-FR" sz="1800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83903E1B-7527-424E-D3C1-C0D27625172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fr-CH" altLang="fr-FR" sz="18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32EAB88-3261-577E-54AB-E2C7E6A7BC3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CH">
                <a:ea typeface="+mn-ea"/>
                <a:cs typeface="Arial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E649F09-E6BB-D111-D926-244AFF8D8B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CH">
                <a:ea typeface="+mn-ea"/>
                <a:cs typeface="Arial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10E9BBF-D634-CDF5-A2F5-2397FBFAC5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CH">
                <a:ea typeface="+mn-ea"/>
                <a:cs typeface="Arial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99DA575-707C-0381-09DD-343DED4F67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FCB6DF1-1E16-E8D7-20C8-FD275A7AB1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C1CDA0D-EFD3-CCC6-7652-4DA54F8A63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fr-CH">
                <a:ea typeface="+mn-ea"/>
                <a:cs typeface="Arial" charset="0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96138AF-F9A1-23C2-6B44-5E6456ABF9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6" cy="1934"/>
            </a:xfrm>
            <a:custGeom>
              <a:avLst/>
              <a:gdLst>
                <a:gd name="T0" fmla="*/ 1968 w 2153"/>
                <a:gd name="T1" fmla="*/ 873 h 1930"/>
                <a:gd name="T2" fmla="*/ 2069 w 2153"/>
                <a:gd name="T3" fmla="*/ 1041 h 1930"/>
                <a:gd name="T4" fmla="*/ 2192 w 2153"/>
                <a:gd name="T5" fmla="*/ 1190 h 1930"/>
                <a:gd name="T6" fmla="*/ 2261 w 2153"/>
                <a:gd name="T7" fmla="*/ 1279 h 1930"/>
                <a:gd name="T8" fmla="*/ 2300 w 2153"/>
                <a:gd name="T9" fmla="*/ 1327 h 1930"/>
                <a:gd name="T10" fmla="*/ 2019 w 2153"/>
                <a:gd name="T11" fmla="*/ 999 h 1930"/>
                <a:gd name="T12" fmla="*/ 1987 w 2153"/>
                <a:gd name="T13" fmla="*/ 951 h 1930"/>
                <a:gd name="T14" fmla="*/ 1903 w 2153"/>
                <a:gd name="T15" fmla="*/ 1273 h 1930"/>
                <a:gd name="T16" fmla="*/ 1891 w 2153"/>
                <a:gd name="T17" fmla="*/ 1519 h 1930"/>
                <a:gd name="T18" fmla="*/ 1942 w 2153"/>
                <a:gd name="T19" fmla="*/ 1950 h 1930"/>
                <a:gd name="T20" fmla="*/ 1909 w 2153"/>
                <a:gd name="T21" fmla="*/ 1974 h 1930"/>
                <a:gd name="T22" fmla="*/ 1867 w 2153"/>
                <a:gd name="T23" fmla="*/ 1567 h 1930"/>
                <a:gd name="T24" fmla="*/ 1847 w 2153"/>
                <a:gd name="T25" fmla="*/ 1321 h 1930"/>
                <a:gd name="T26" fmla="*/ 1885 w 2153"/>
                <a:gd name="T27" fmla="*/ 1107 h 1930"/>
                <a:gd name="T28" fmla="*/ 1891 w 2153"/>
                <a:gd name="T29" fmla="*/ 897 h 1930"/>
                <a:gd name="T30" fmla="*/ 1356 w 2153"/>
                <a:gd name="T31" fmla="*/ 1029 h 1930"/>
                <a:gd name="T32" fmla="*/ 880 w 2153"/>
                <a:gd name="T33" fmla="*/ 1154 h 1930"/>
                <a:gd name="T34" fmla="*/ 345 w 2153"/>
                <a:gd name="T35" fmla="*/ 1345 h 1930"/>
                <a:gd name="T36" fmla="*/ 18 w 2153"/>
                <a:gd name="T37" fmla="*/ 1453 h 1930"/>
                <a:gd name="T38" fmla="*/ 333 w 2153"/>
                <a:gd name="T39" fmla="*/ 1315 h 1930"/>
                <a:gd name="T40" fmla="*/ 726 w 2153"/>
                <a:gd name="T41" fmla="*/ 1166 h 1930"/>
                <a:gd name="T42" fmla="*/ 1089 w 2153"/>
                <a:gd name="T43" fmla="*/ 1059 h 1930"/>
                <a:gd name="T44" fmla="*/ 1510 w 2153"/>
                <a:gd name="T45" fmla="*/ 951 h 1930"/>
                <a:gd name="T46" fmla="*/ 1808 w 2153"/>
                <a:gd name="T47" fmla="*/ 837 h 1930"/>
                <a:gd name="T48" fmla="*/ 1422 w 2153"/>
                <a:gd name="T49" fmla="*/ 634 h 1930"/>
                <a:gd name="T50" fmla="*/ 917 w 2153"/>
                <a:gd name="T51" fmla="*/ 526 h 1930"/>
                <a:gd name="T52" fmla="*/ 238 w 2153"/>
                <a:gd name="T53" fmla="*/ 161 h 1930"/>
                <a:gd name="T54" fmla="*/ 0 w 2153"/>
                <a:gd name="T55" fmla="*/ 83 h 1930"/>
                <a:gd name="T56" fmla="*/ 351 w 2153"/>
                <a:gd name="T57" fmla="*/ 179 h 1930"/>
                <a:gd name="T58" fmla="*/ 758 w 2153"/>
                <a:gd name="T59" fmla="*/ 394 h 1930"/>
                <a:gd name="T60" fmla="*/ 999 w 2153"/>
                <a:gd name="T61" fmla="*/ 502 h 1930"/>
                <a:gd name="T62" fmla="*/ 1442 w 2153"/>
                <a:gd name="T63" fmla="*/ 604 h 1930"/>
                <a:gd name="T64" fmla="*/ 1762 w 2153"/>
                <a:gd name="T65" fmla="*/ 765 h 1930"/>
                <a:gd name="T66" fmla="*/ 1522 w 2153"/>
                <a:gd name="T67" fmla="*/ 472 h 1930"/>
                <a:gd name="T68" fmla="*/ 1374 w 2153"/>
                <a:gd name="T69" fmla="*/ 191 h 1930"/>
                <a:gd name="T70" fmla="*/ 1231 w 2153"/>
                <a:gd name="T71" fmla="*/ 0 h 1930"/>
                <a:gd name="T72" fmla="*/ 1429 w 2153"/>
                <a:gd name="T73" fmla="*/ 215 h 1930"/>
                <a:gd name="T74" fmla="*/ 1589 w 2153"/>
                <a:gd name="T75" fmla="*/ 496 h 1930"/>
                <a:gd name="T76" fmla="*/ 1867 w 2153"/>
                <a:gd name="T77" fmla="*/ 825 h 1930"/>
                <a:gd name="T78" fmla="*/ 1968 w 2153"/>
                <a:gd name="T79" fmla="*/ 873 h 1930"/>
                <a:gd name="T80" fmla="*/ 1968 w 2153"/>
                <a:gd name="T81" fmla="*/ 87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240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828800"/>
            <a:ext cx="8420100" cy="1736725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7240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21" name="Espace réservé de la date 22">
            <a:extLst>
              <a:ext uri="{FF2B5EF4-FFF2-40B4-BE49-F238E27FC236}">
                <a16:creationId xmlns:a16="http://schemas.microsoft.com/office/drawing/2014/main" id="{03D5C88B-F1B5-A586-BD7A-A003F91AA77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" name="Espace réservé du pied de page 23">
            <a:extLst>
              <a:ext uri="{FF2B5EF4-FFF2-40B4-BE49-F238E27FC236}">
                <a16:creationId xmlns:a16="http://schemas.microsoft.com/office/drawing/2014/main" id="{70E09060-1882-A521-5BC1-997E7E9422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4">
            <a:extLst>
              <a:ext uri="{FF2B5EF4-FFF2-40B4-BE49-F238E27FC236}">
                <a16:creationId xmlns:a16="http://schemas.microsoft.com/office/drawing/2014/main" id="{721C52DB-A6A1-8FE1-8D42-8C73DEC5B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EEC180-9A07-1D46-BE6E-18AF9165E6C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480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30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200CC414-90CC-CC76-C0C9-3C7EE354D1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4D2A6A9-7BBC-57E8-2894-4FB8CF0D3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E07EFD48-EC2F-D6A4-F4E3-856F922FCD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55D3E-38A3-764E-AECD-7FCBA196D7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377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5853112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34150" cy="5853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5436D721-FBC3-71BC-98A8-01AE76F9D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16B5218E-8A5C-C394-4590-8F4EE149FD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6A86DA15-F6C9-7C67-5685-A31A72BA5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71701-57AF-6F47-BD80-E6F0916E5A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568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941763"/>
            <a:ext cx="43815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96FE4F70-4185-4D3F-2C8E-602C1EDB5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0ABB9EFA-2CBE-4560-0F55-DA527D286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350CDCBC-2EBE-53D1-2E4E-71A5CCFA3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53CB-989B-4B43-8D80-1489230AF8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81629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3B48DA69-81C8-3E80-9111-CA4C907AA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96000F0B-DD6B-8D67-9A49-EDFA0CCCF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17FA2BE2-5B0B-820C-7C3C-10EB1E6EC5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28CDB-10A5-5A40-910C-075392E8056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8178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941763"/>
            <a:ext cx="43815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E335E18F-D6E2-CF8D-E1F0-3741DB3F6D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B7F5F518-2237-193A-8526-4D47A661D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478D6D9A-591B-E4AD-E25A-7891F930D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FA297-9B5E-6B43-BAA5-FC12F967EB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015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C6DA56D3-76FF-C20D-F142-CAFB4299C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1AC59ABB-3F85-45B0-0CA4-3FDE87EFB6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04F77385-E230-0D66-0425-F2BC73C96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B3F1-672F-4240-874B-9F03F7C555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397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082D21A1-7FC4-927A-838A-7B3C7777A5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D0464780-D447-913D-ECAA-4556EA352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7968C9D5-601D-4A27-89A7-4A84D316C8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B4B42-982A-3F4E-AF9D-DD8524DF7D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572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30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30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9CC110C-0DBA-D218-92A6-A1D6C7D252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61D06F3C-D2EB-4FE1-5C48-71ACD302D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A717332F-B4DA-BD9F-49E8-E238F643DA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B75F-7E33-4D42-B416-81E39E56D9A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051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B6BD2B1C-2E73-0681-EDF4-E2DF9F790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D152E930-7C28-3E7E-A93C-F8F7DDA31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1381C80B-D836-6293-7169-DE044CC03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96F1-62EB-8649-A680-7D0D21D279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870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7813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F9336CB7-E029-47C0-F007-3FCD9D281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28CEC38C-2872-0118-C173-A0937B8D56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B3794DC8-9C26-75E2-A3D3-A4FB7E16C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44C9-2BA4-1D41-A9BF-86E32A7A82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314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B36FFF72-3DF2-0729-D7A7-92BD1A8DB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C4079944-D399-0797-5DA4-635802422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92599B4-ACAD-C96D-75D3-2E8552D8B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B05E5-F79D-A640-BB72-D18778EE7E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4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7AD96CE0-B548-A702-395D-33F4D2B61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B330A778-51F6-A55C-10D3-6182B02CCD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4D91773B-FD1A-254E-3D9D-D1AB2482A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6274D-F076-4D43-81A1-A68FC6E2E1B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499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3F70B70-4FAB-AAA6-6F80-93EE01EE0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7122D65A-30F2-7438-858D-7CC652E7BC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08A5B473-2378-893E-9F35-00AAEA077C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0896D-4DD5-274D-814D-DCE2DA8019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306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83" name="Rectangle 23">
            <a:extLst>
              <a:ext uri="{FF2B5EF4-FFF2-40B4-BE49-F238E27FC236}">
                <a16:creationId xmlns:a16="http://schemas.microsoft.com/office/drawing/2014/main" id="{5CE8DF31-4056-713C-F918-83AC902AAD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1384" name="Rectangle 24">
            <a:extLst>
              <a:ext uri="{FF2B5EF4-FFF2-40B4-BE49-F238E27FC236}">
                <a16:creationId xmlns:a16="http://schemas.microsoft.com/office/drawing/2014/main" id="{B41EAD4C-EE3B-D7E5-1F28-C257342556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1385" name="Rectangle 25">
            <a:extLst>
              <a:ext uri="{FF2B5EF4-FFF2-40B4-BE49-F238E27FC236}">
                <a16:creationId xmlns:a16="http://schemas.microsoft.com/office/drawing/2014/main" id="{026F39C6-7B25-2BC3-258E-62D71AD62A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586A667-8FED-2244-B4B8-1878B98A9C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31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  <p:sldLayoutId id="2147484829" r:id="rId13"/>
    <p:sldLayoutId id="21474848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urt.hostettmann@vtx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>
            <a:extLst>
              <a:ext uri="{FF2B5EF4-FFF2-40B4-BE49-F238E27FC236}">
                <a16:creationId xmlns:a16="http://schemas.microsoft.com/office/drawing/2014/main" id="{2F9C766F-E95E-31BE-CB14-4EC797FE86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61938" y="0"/>
            <a:ext cx="10167938" cy="207168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CH" altLang="fr-FR" sz="4000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Millepertuis, achillée millefeuille, arnica</a:t>
            </a:r>
            <a:br>
              <a:rPr lang="fr-CH" altLang="fr-FR" sz="4000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altLang="fr-FR" sz="4000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propriétés, utilisations</a:t>
            </a:r>
            <a:br>
              <a:rPr lang="fr-CH" altLang="fr-FR" sz="4000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altLang="fr-FR" sz="3200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Actualités </a:t>
            </a:r>
            <a:r>
              <a:rPr lang="fr-CH" altLang="fr-FR" sz="4000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altLang="fr-FR" sz="4000" dirty="0">
              <a:solidFill>
                <a:srgbClr val="FAF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9619" name="Rectangle 3">
            <a:extLst>
              <a:ext uri="{FF2B5EF4-FFF2-40B4-BE49-F238E27FC236}">
                <a16:creationId xmlns:a16="http://schemas.microsoft.com/office/drawing/2014/main" id="{67223C52-5CD0-2352-CCC8-7D7F4693ED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19150" y="2133600"/>
            <a:ext cx="8267700" cy="18002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r-CH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Dr., </a:t>
            </a:r>
            <a:r>
              <a:rPr lang="fr-CH" alt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Dr.h.c</a:t>
            </a:r>
            <a:r>
              <a:rPr lang="fr-CH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. Kurt  Hostettmann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CH" altLang="fr-FR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kurt.hostettmann@vtx.ch</a:t>
            </a:r>
            <a:endParaRPr lang="fr-CH" altLang="fr-FR" sz="24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r-CH" altLang="fr-FR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CH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Professeur Honoraire aux Universités de Genève, Lausanne, Nanjing, Shandong et à l’Académie Chinoise des Sciences à Shanghai </a:t>
            </a:r>
          </a:p>
          <a:p>
            <a:pPr eaLnBrk="1" hangingPunct="1">
              <a:lnSpc>
                <a:spcPct val="80000"/>
              </a:lnSpc>
              <a:defRPr/>
            </a:pPr>
            <a:endParaRPr lang="fr-CH" alt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CH" altLang="fr-F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Jardin alpin, </a:t>
            </a:r>
            <a:r>
              <a:rPr lang="fr-CH" altLang="fr-FR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Champex</a:t>
            </a:r>
            <a:r>
              <a:rPr lang="fr-CH" altLang="fr-F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-Lac, 17 juin 2023</a:t>
            </a:r>
            <a:endParaRPr lang="fr-FR" altLang="fr-FR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AB8DD4FC-01F4-A00C-33F1-1B6E838F4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Huile de millepertuis: préparation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08A360E7-0967-DF5C-D3AF-3283BDE56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Récolter les sommités fleuries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Les mettre rapidement dans un flacon à col large jusqu’en haut, sans tasser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Couvrir d’huile d’olive 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Ajouter 1 à 2  gouttes de vitamine E (tocophérol)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Bien fermer le flacon et l’exposer tous les jours au soleil pendant 3 semaines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Filtrer et garder le flacon à une température inférieure à 20 degrés (par ex. dans la cave)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L’huile se conserve pendant 2 ans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Pour les gens pressés: chauffer le flacon au bain-marie pendant 2h au lieu de l’exposer au soleil</a:t>
            </a:r>
          </a:p>
          <a:p>
            <a:pPr lvl="1" eaLnBrk="1" hangingPunct="1">
              <a:defRPr/>
            </a:pPr>
            <a:endParaRPr lang="en-GB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E40495A6-F534-8A36-BDB2-E724ED9AC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Huile de millepertuis: propriétés et utilisation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4E9B8293-5FFF-8AE9-D84F-326CE6A21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Désinfectant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Antibactérien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Antifongique et antiviral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Cicatrisant</a:t>
            </a:r>
          </a:p>
          <a:p>
            <a:pPr lvl="1" eaLnBrk="1" hangingPunct="1">
              <a:defRPr/>
            </a:pPr>
            <a:endParaRPr lang="en-GB" altLang="fr-FR" sz="240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>
                <a:latin typeface="Arial" panose="020B0604020202020204" pitchFamily="34" charset="0"/>
              </a:rPr>
              <a:t>Champs d’application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Écorchures, ecchymoses, plaies, brûlures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Diverses inflammations de la peau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Piqûres d’insectes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Hémorroïdes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Douleurs musculaires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22EEC-49B5-E622-49EA-F9320FC8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D21B4B-8D95-F612-A047-832455AB9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" y="0"/>
            <a:ext cx="9897235" cy="7387580"/>
          </a:xfrm>
        </p:spPr>
      </p:pic>
    </p:spTree>
    <p:extLst>
      <p:ext uri="{BB962C8B-B14F-4D97-AF65-F5344CB8AC3E}">
        <p14:creationId xmlns:p14="http://schemas.microsoft.com/office/powerpoint/2010/main" val="198135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6946D3-6947-1F33-9822-FA311D67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Chanoine Alphonse </a:t>
            </a:r>
            <a:r>
              <a:rPr lang="fr-FR" dirty="0" err="1"/>
              <a:t>Berthouzoz</a:t>
            </a:r>
            <a:br>
              <a:rPr lang="fr-FR" dirty="0"/>
            </a:br>
            <a:r>
              <a:rPr lang="fr-FR" sz="2800" dirty="0"/>
              <a:t>07.12.1922 – 25.05.2011</a:t>
            </a:r>
            <a:br>
              <a:rPr lang="fr-FR" sz="2800" dirty="0"/>
            </a:br>
            <a:r>
              <a:rPr lang="fr-FR" sz="2800" dirty="0"/>
              <a:t>1943 : s’installe à l’Hospice de Grand St-Bernard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EE6B54-C6CD-013F-207F-5D6D0F31F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32" y="2292460"/>
            <a:ext cx="3276395" cy="4530725"/>
          </a:xfrm>
        </p:spPr>
      </p:pic>
    </p:spTree>
    <p:extLst>
      <p:ext uri="{BB962C8B-B14F-4D97-AF65-F5344CB8AC3E}">
        <p14:creationId xmlns:p14="http://schemas.microsoft.com/office/powerpoint/2010/main" val="158342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07C0-EA95-6C15-AD9D-5F48F003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B6E824-5E7C-19BB-4B9B-748ADF91F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4" y="0"/>
            <a:ext cx="5184576" cy="6858000"/>
          </a:xfrm>
        </p:spPr>
      </p:pic>
    </p:spTree>
    <p:extLst>
      <p:ext uri="{BB962C8B-B14F-4D97-AF65-F5344CB8AC3E}">
        <p14:creationId xmlns:p14="http://schemas.microsoft.com/office/powerpoint/2010/main" val="1366771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3B2F6F09-31DC-C4E1-0AC5-B423C19A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0" y="-99392"/>
            <a:ext cx="999356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06ADFB32-62B8-8B48-594C-DC2D1A2D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Rectangle 2">
            <a:extLst>
              <a:ext uri="{FF2B5EF4-FFF2-40B4-BE49-F238E27FC236}">
                <a16:creationId xmlns:a16="http://schemas.microsoft.com/office/drawing/2014/main" id="{5EDF2904-467B-1FD3-1F15-018DF89E5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1268413"/>
            <a:ext cx="8240713" cy="7418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3200" i="1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Achillea millefolium </a:t>
            </a: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L. (Asteraceae)</a:t>
            </a: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Millefeuille , herbe à coupures</a:t>
            </a:r>
          </a:p>
          <a:p>
            <a:pPr>
              <a:defRPr/>
            </a:pPr>
            <a:endParaRPr lang="fr-FR" altLang="fr-FR" sz="32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Vénus fit cicatriser la plaie d’Achille au talon causée par la flèche de Pâris au moyen de cette plante ( siège de Troie )</a:t>
            </a:r>
          </a:p>
          <a:p>
            <a:pPr>
              <a:defRPr/>
            </a:pPr>
            <a:endParaRPr lang="fr-FR" altLang="fr-FR" sz="32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Dès 1665 : utilisée comme hémostatique</a:t>
            </a: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- troubles de la digestion</a:t>
            </a: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-troubles de la menstruation</a:t>
            </a:r>
          </a:p>
          <a:p>
            <a:pPr>
              <a:defRPr/>
            </a:pPr>
            <a:endParaRPr lang="fr-FR" altLang="fr-FR" sz="32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fr-FR" altLang="fr-FR" sz="32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fr-FR" altLang="fr-FR" sz="18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1571" name="Rectangle 3">
            <a:extLst>
              <a:ext uri="{FF2B5EF4-FFF2-40B4-BE49-F238E27FC236}">
                <a16:creationId xmlns:a16="http://schemas.microsoft.com/office/drawing/2014/main" id="{53A8C7BA-703D-25ED-D0B3-C7EA51D1A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 sz="4000" i="1">
                <a:solidFill>
                  <a:srgbClr val="FAFD00"/>
                </a:solidFill>
                <a:latin typeface="Arial" panose="020B0604020202020204" pitchFamily="34" charset="0"/>
              </a:rPr>
              <a:t>Achillea millefolium</a:t>
            </a:r>
            <a:r>
              <a:rPr lang="en-GB" altLang="fr-FR" sz="4000">
                <a:solidFill>
                  <a:srgbClr val="FAFD00"/>
                </a:solidFill>
                <a:latin typeface="Arial" panose="020B0604020202020204" pitchFamily="34" charset="0"/>
              </a:rPr>
              <a:t> L.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Rectangle 2">
            <a:extLst>
              <a:ext uri="{FF2B5EF4-FFF2-40B4-BE49-F238E27FC236}">
                <a16:creationId xmlns:a16="http://schemas.microsoft.com/office/drawing/2014/main" id="{AB075C22-995C-749A-7B31-902BFACAE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1268413"/>
            <a:ext cx="8240713" cy="612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fr-FR" altLang="fr-FR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32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Achillea</a:t>
            </a:r>
            <a:r>
              <a:rPr lang="fr-FR" altLang="fr-FR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fr-FR" altLang="fr-FR" sz="32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millefolium</a:t>
            </a:r>
            <a:r>
              <a:rPr lang="fr-FR" altLang="fr-FR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L. (</a:t>
            </a:r>
            <a:r>
              <a:rPr lang="fr-FR" altLang="fr-F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Asteraceae</a:t>
            </a:r>
            <a:r>
              <a:rPr lang="fr-FR" altLang="fr-F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fr-FR" altLang="fr-F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Millefeuille , herbe à coupures</a:t>
            </a:r>
          </a:p>
          <a:p>
            <a:pPr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Plante utilisée déjà à l’époque du </a:t>
            </a:r>
            <a:r>
              <a:rPr lang="fr-FR" altLang="fr-FR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Néandertal</a:t>
            </a: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 ( - 400 000 à – 40 000 avant notre ère ):</a:t>
            </a:r>
          </a:p>
          <a:p>
            <a:pPr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-une analyse a confirmé la présence de l’ADN de cette plante dans de la plaque dentaire d’un crâne trouvé récemment lors d’une fouille archéologique</a:t>
            </a:r>
          </a:p>
          <a:p>
            <a:pPr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Perkins, S., </a:t>
            </a:r>
            <a:r>
              <a:rPr lang="fr-FR" altLang="fr-FR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Science Magazine</a:t>
            </a:r>
            <a:r>
              <a:rPr lang="fr-FR" altLang="fr-F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, March 2017</a:t>
            </a:r>
          </a:p>
          <a:p>
            <a:pPr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fr-FR" altLang="fr-FR" sz="1400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fr-FR" altLang="fr-FR" sz="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61571" name="Rectangle 3">
            <a:extLst>
              <a:ext uri="{FF2B5EF4-FFF2-40B4-BE49-F238E27FC236}">
                <a16:creationId xmlns:a16="http://schemas.microsoft.com/office/drawing/2014/main" id="{9E781F1B-6942-490C-2F26-EE2585C5C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 sz="4000" i="1">
                <a:solidFill>
                  <a:srgbClr val="FAFD00"/>
                </a:solidFill>
                <a:latin typeface="Arial" panose="020B0604020202020204" pitchFamily="34" charset="0"/>
              </a:rPr>
              <a:t>Achillea millefolium</a:t>
            </a:r>
            <a:r>
              <a:rPr lang="en-GB" altLang="fr-FR" sz="4000">
                <a:solidFill>
                  <a:srgbClr val="FAFD00"/>
                </a:solidFill>
                <a:latin typeface="Arial" panose="020B0604020202020204" pitchFamily="34" charset="0"/>
              </a:rPr>
              <a:t> L.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Rectangle 2">
            <a:extLst>
              <a:ext uri="{FF2B5EF4-FFF2-40B4-BE49-F238E27FC236}">
                <a16:creationId xmlns:a16="http://schemas.microsoft.com/office/drawing/2014/main" id="{32521CBA-BC49-A781-C474-B99040A8D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1371600"/>
            <a:ext cx="7191375" cy="5940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3200" i="1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Achillea millefolium </a:t>
            </a: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L. (Asteraceae)</a:t>
            </a: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Millefeuille</a:t>
            </a:r>
          </a:p>
          <a:p>
            <a:pPr>
              <a:defRPr/>
            </a:pPr>
            <a:endParaRPr lang="fr-FR" altLang="fr-FR" sz="32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3200" u="sng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parties aériennes</a:t>
            </a: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:</a:t>
            </a:r>
            <a:endParaRPr lang="fr-FR" altLang="fr-FR" sz="3200" u="sng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3200" u="sng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- huiles essentielles (0.3-0.5%)</a:t>
            </a:r>
          </a:p>
          <a:p>
            <a:pPr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- flavonoïdes</a:t>
            </a:r>
          </a:p>
          <a:p>
            <a:pPr>
              <a:buFontTx/>
              <a:buChar char="-"/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lactones sesquiterpénique</a:t>
            </a:r>
          </a:p>
          <a:p>
            <a:pPr>
              <a:buFontTx/>
              <a:buChar char="-"/>
              <a:defRPr/>
            </a:pPr>
            <a:endParaRPr lang="fr-FR" altLang="fr-FR" sz="32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fr-FR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Sous forme d</a:t>
            </a:r>
            <a:r>
              <a:rPr lang="ja-JP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FR" altLang="ja-JP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infusion ou teinture</a:t>
            </a:r>
            <a:endParaRPr lang="fr-FR" altLang="ja-JP" sz="1800"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fr-FR" altLang="fr-FR" sz="1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1571" name="Rectangle 3">
            <a:extLst>
              <a:ext uri="{FF2B5EF4-FFF2-40B4-BE49-F238E27FC236}">
                <a16:creationId xmlns:a16="http://schemas.microsoft.com/office/drawing/2014/main" id="{0C2881D6-BCCD-9DFD-9D31-3B07E0582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 sz="4000" i="1">
                <a:solidFill>
                  <a:srgbClr val="FAFD00"/>
                </a:solidFill>
                <a:latin typeface="Arial" panose="020B0604020202020204" pitchFamily="34" charset="0"/>
              </a:rPr>
              <a:t>Achillea millefolium</a:t>
            </a:r>
            <a:r>
              <a:rPr lang="en-GB" altLang="fr-FR" sz="4000">
                <a:solidFill>
                  <a:srgbClr val="FAFD00"/>
                </a:solidFill>
                <a:latin typeface="Arial" panose="020B0604020202020204" pitchFamily="34" charset="0"/>
              </a:rPr>
              <a:t> 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33AB2E2-CA73-E791-4FE9-8E11FDF5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CH">
              <a:cs typeface="+mj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6E06E18-560C-FC35-3504-0EA6D4A05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CH">
              <a:cs typeface="+mn-cs"/>
            </a:endParaRPr>
          </a:p>
        </p:txBody>
      </p:sp>
      <p:pic>
        <p:nvPicPr>
          <p:cNvPr id="20483" name="0b10082a-1da0-4e2e-bbb8-1bf028e3fd50" descr="2F69C89E-E513-4028-86EA-B9FA5729AE03@linksys">
            <a:extLst>
              <a:ext uri="{FF2B5EF4-FFF2-40B4-BE49-F238E27FC236}">
                <a16:creationId xmlns:a16="http://schemas.microsoft.com/office/drawing/2014/main" id="{CC9268C9-006A-0B48-A977-5870E5B9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8" y="-171450"/>
            <a:ext cx="10464801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5E09833A-A15D-2663-E718-A591D0674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Teinture de millefeuille : préparation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CBE1D15A-C52C-4256-51C3-30A877010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dirty="0">
                <a:latin typeface="Arial" panose="020B0604020202020204" pitchFamily="34" charset="0"/>
              </a:rPr>
              <a:t>Couper les </a:t>
            </a:r>
            <a:r>
              <a:rPr lang="en-GB" altLang="fr-FR" dirty="0" err="1">
                <a:latin typeface="Arial" panose="020B0604020202020204" pitchFamily="34" charset="0"/>
              </a:rPr>
              <a:t>feuilles</a:t>
            </a:r>
            <a:r>
              <a:rPr lang="en-GB" altLang="fr-FR" dirty="0">
                <a:latin typeface="Arial" panose="020B0604020202020204" pitchFamily="34" charset="0"/>
              </a:rPr>
              <a:t> et les </a:t>
            </a:r>
            <a:r>
              <a:rPr lang="en-GB" altLang="fr-FR" dirty="0" err="1">
                <a:latin typeface="Arial" panose="020B0604020202020204" pitchFamily="34" charset="0"/>
              </a:rPr>
              <a:t>sommités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fleuries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fraîches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en</a:t>
            </a:r>
            <a:r>
              <a:rPr lang="en-GB" altLang="fr-FR" dirty="0">
                <a:latin typeface="Arial" panose="020B0604020202020204" pitchFamily="34" charset="0"/>
              </a:rPr>
              <a:t> petits morceaux et les </a:t>
            </a:r>
            <a:r>
              <a:rPr lang="en-GB" altLang="fr-FR" dirty="0" err="1">
                <a:latin typeface="Arial" panose="020B0604020202020204" pitchFamily="34" charset="0"/>
              </a:rPr>
              <a:t>mettre</a:t>
            </a:r>
            <a:r>
              <a:rPr lang="en-GB" altLang="fr-FR" dirty="0">
                <a:latin typeface="Arial" panose="020B0604020202020204" pitchFamily="34" charset="0"/>
              </a:rPr>
              <a:t> dans un </a:t>
            </a:r>
            <a:r>
              <a:rPr lang="en-GB" altLang="fr-FR" dirty="0" err="1">
                <a:latin typeface="Arial" panose="020B0604020202020204" pitchFamily="34" charset="0"/>
              </a:rPr>
              <a:t>bocal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à</a:t>
            </a:r>
            <a:r>
              <a:rPr lang="en-GB" altLang="fr-FR" dirty="0">
                <a:latin typeface="Arial" panose="020B0604020202020204" pitchFamily="34" charset="0"/>
              </a:rPr>
              <a:t> col large ( sans </a:t>
            </a:r>
            <a:r>
              <a:rPr lang="en-GB" altLang="fr-FR" dirty="0" err="1">
                <a:latin typeface="Arial" panose="020B0604020202020204" pitchFamily="34" charset="0"/>
              </a:rPr>
              <a:t>tasser</a:t>
            </a:r>
            <a:r>
              <a:rPr lang="en-GB" altLang="fr-FR" dirty="0">
                <a:latin typeface="Arial" panose="020B0604020202020204" pitchFamily="34" charset="0"/>
              </a:rPr>
              <a:t> )</a:t>
            </a:r>
          </a:p>
          <a:p>
            <a:pPr lvl="1" eaLnBrk="1" hangingPunct="1">
              <a:defRPr/>
            </a:pPr>
            <a:endParaRPr lang="en-GB" altLang="fr-FR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dirty="0" err="1">
                <a:latin typeface="Arial" panose="020B0604020202020204" pitchFamily="34" charset="0"/>
              </a:rPr>
              <a:t>Recouvrir</a:t>
            </a:r>
            <a:r>
              <a:rPr lang="en-GB" altLang="fr-FR" dirty="0">
                <a:latin typeface="Arial" panose="020B0604020202020204" pitchFamily="34" charset="0"/>
              </a:rPr>
              <a:t> avec de </a:t>
            </a:r>
            <a:r>
              <a:rPr lang="en-GB" altLang="fr-FR" dirty="0" err="1">
                <a:latin typeface="Arial" panose="020B0604020202020204" pitchFamily="34" charset="0"/>
              </a:rPr>
              <a:t>l’alcool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à</a:t>
            </a:r>
            <a:r>
              <a:rPr lang="en-GB" altLang="fr-FR" dirty="0">
                <a:latin typeface="Arial" panose="020B0604020202020204" pitchFamily="34" charset="0"/>
              </a:rPr>
              <a:t> 40 – 42 %  ( </a:t>
            </a:r>
            <a:r>
              <a:rPr lang="en-GB" altLang="fr-FR" dirty="0" err="1">
                <a:latin typeface="Arial" panose="020B0604020202020204" pitchFamily="34" charset="0"/>
              </a:rPr>
              <a:t>alcool</a:t>
            </a:r>
            <a:r>
              <a:rPr lang="en-GB" altLang="fr-FR" dirty="0">
                <a:latin typeface="Arial" panose="020B0604020202020204" pitchFamily="34" charset="0"/>
              </a:rPr>
              <a:t> de fruits 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GB" altLang="fr-FR" dirty="0">
                <a:latin typeface="Arial" panose="020B0604020202020204" pitchFamily="34" charset="0"/>
              </a:rPr>
              <a:t>    </a:t>
            </a:r>
            <a:r>
              <a:rPr lang="en-GB" altLang="fr-FR" dirty="0" err="1">
                <a:latin typeface="Arial" panose="020B0604020202020204" pitchFamily="34" charset="0"/>
              </a:rPr>
              <a:t>laisser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macérer</a:t>
            </a:r>
            <a:r>
              <a:rPr lang="en-GB" altLang="fr-FR" dirty="0">
                <a:latin typeface="Arial" panose="020B0604020202020204" pitchFamily="34" charset="0"/>
              </a:rPr>
              <a:t> 2 </a:t>
            </a:r>
            <a:r>
              <a:rPr lang="en-GB" altLang="fr-FR" dirty="0" err="1">
                <a:latin typeface="Arial" panose="020B0604020202020204" pitchFamily="34" charset="0"/>
              </a:rPr>
              <a:t>semaines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à</a:t>
            </a:r>
            <a:r>
              <a:rPr lang="en-GB" altLang="fr-FR" dirty="0">
                <a:latin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</a:rPr>
              <a:t>l’abri</a:t>
            </a:r>
            <a:r>
              <a:rPr lang="en-GB" altLang="fr-FR" dirty="0">
                <a:latin typeface="Arial" panose="020B0604020202020204" pitchFamily="34" charset="0"/>
              </a:rPr>
              <a:t> de la lumière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GB" altLang="fr-FR" dirty="0"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GB" altLang="fr-FR" dirty="0">
                <a:latin typeface="Arial" panose="020B0604020202020204" pitchFamily="34" charset="0"/>
              </a:rPr>
              <a:t>   </a:t>
            </a:r>
            <a:r>
              <a:rPr lang="en-GB" altLang="fr-FR" dirty="0" err="1">
                <a:latin typeface="Arial" panose="020B0604020202020204" pitchFamily="34" charset="0"/>
              </a:rPr>
              <a:t>Filtrer</a:t>
            </a:r>
            <a:r>
              <a:rPr lang="en-GB" altLang="fr-FR" dirty="0">
                <a:latin typeface="Arial" panose="020B0604020202020204" pitchFamily="34" charset="0"/>
              </a:rPr>
              <a:t> et </a:t>
            </a:r>
            <a:r>
              <a:rPr lang="en-GB" altLang="fr-FR" dirty="0" err="1">
                <a:latin typeface="Arial" panose="020B0604020202020204" pitchFamily="34" charset="0"/>
              </a:rPr>
              <a:t>mettre</a:t>
            </a:r>
            <a:r>
              <a:rPr lang="en-GB" altLang="fr-FR" dirty="0">
                <a:latin typeface="Arial" panose="020B0604020202020204" pitchFamily="34" charset="0"/>
              </a:rPr>
              <a:t> la </a:t>
            </a:r>
            <a:r>
              <a:rPr lang="en-GB" altLang="fr-FR" dirty="0" err="1">
                <a:latin typeface="Arial" panose="020B0604020202020204" pitchFamily="34" charset="0"/>
              </a:rPr>
              <a:t>teinture</a:t>
            </a:r>
            <a:r>
              <a:rPr lang="en-GB" altLang="fr-FR" dirty="0">
                <a:latin typeface="Arial" panose="020B0604020202020204" pitchFamily="34" charset="0"/>
              </a:rPr>
              <a:t> dans un flacon </a:t>
            </a:r>
            <a:r>
              <a:rPr lang="en-GB" altLang="fr-FR" dirty="0" err="1">
                <a:latin typeface="Arial" panose="020B0604020202020204" pitchFamily="34" charset="0"/>
              </a:rPr>
              <a:t>teinté</a:t>
            </a:r>
            <a:r>
              <a:rPr lang="en-GB" altLang="fr-FR" dirty="0">
                <a:latin typeface="Arial" panose="020B0604020202020204" pitchFamily="34" charset="0"/>
              </a:rPr>
              <a:t> et </a:t>
            </a:r>
            <a:r>
              <a:rPr lang="en-GB" altLang="fr-FR" dirty="0" err="1">
                <a:latin typeface="Arial" panose="020B0604020202020204" pitchFamily="34" charset="0"/>
              </a:rPr>
              <a:t>étiqueté</a:t>
            </a:r>
            <a:r>
              <a:rPr lang="en-GB" altLang="fr-FR" dirty="0">
                <a:latin typeface="Arial" panose="020B0604020202020204" pitchFamily="34" charset="0"/>
              </a:rPr>
              <a:t> ( se conserve environ 1 </a:t>
            </a:r>
            <a:r>
              <a:rPr lang="en-GB" altLang="fr-FR" dirty="0" err="1">
                <a:latin typeface="Arial" panose="020B0604020202020204" pitchFamily="34" charset="0"/>
              </a:rPr>
              <a:t>année</a:t>
            </a:r>
            <a:r>
              <a:rPr lang="en-GB" altLang="fr-FR" dirty="0">
                <a:latin typeface="Arial" panose="020B0604020202020204" pitchFamily="34" charset="0"/>
              </a:rPr>
              <a:t> 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1EDDBE61-5C08-457C-9A6F-5B6654911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 sz="400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Teinture de millefeuille : utilisation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2DBD54B8-1921-D15B-ECAE-E3D9E9C96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Digestion : 30 gouttes 2 à 3 fois par jour avant les repas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Règles douloureuses  : 20 à 30 gouttes 3 fois par jour. A prendre la semaine précédant les règles</a:t>
            </a:r>
          </a:p>
          <a:p>
            <a:pPr lvl="1" eaLnBrk="1" hangingPunct="1">
              <a:defRPr/>
            </a:pPr>
            <a:endParaRPr lang="en-GB" altLang="fr-FR" sz="240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Usage externe : contusions douloureuses, traumatismes musculaires, douleurs dorsales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-diluer une cc de teinture dans un verre d’eau, imbiber une compresse à appliquer sur la partie douloureuse 2 à 3 fois 30 min. par jour</a:t>
            </a:r>
          </a:p>
          <a:p>
            <a:pPr lvl="1" eaLnBrk="1" hangingPunct="1">
              <a:defRPr/>
            </a:pPr>
            <a:endParaRPr lang="en-GB" altLang="fr-FR" sz="240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Contre- indiquée par voie orale chez l’enfant de moins de 12 ans,  chez la femme enceinte et chez les personnes sous anti-coagulants oraux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GB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0DD30D5-2B85-EE89-8383-E5CFD258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84201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F5AA94-481A-0111-C0EE-DC44FE02F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45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E84CF5-3A3C-B9A1-BCA3-91AB14CE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87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4573B674-F595-F919-8ABE-91277A9BA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 dirty="0" err="1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L’arnica</a:t>
            </a:r>
            <a:r>
              <a:rPr lang="en-GB" altLang="fr-FR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fr-FR" dirty="0" err="1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altLang="fr-FR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dirty="0" err="1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</a:t>
            </a:r>
            <a:r>
              <a:rPr lang="en-GB" altLang="fr-FR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protégée ?</a:t>
            </a:r>
            <a:br>
              <a:rPr lang="en-GB" altLang="fr-FR" dirty="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fr-FR" dirty="0">
              <a:solidFill>
                <a:srgbClr val="FAF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11CF8CDF-AE21-10DC-A4C7-54F0AD5C2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BE  protection </a:t>
            </a:r>
            <a:r>
              <a:rPr lang="en-GB" altLang="fr-FR" sz="2400" dirty="0" err="1">
                <a:latin typeface="Arial" panose="020B0604020202020204" pitchFamily="34" charset="0"/>
              </a:rPr>
              <a:t>partielle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FR  protection </a:t>
            </a:r>
            <a:r>
              <a:rPr lang="en-GB" altLang="fr-FR" sz="2400" dirty="0" err="1">
                <a:latin typeface="Arial" panose="020B0604020202020204" pitchFamily="34" charset="0"/>
              </a:rPr>
              <a:t>partielle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NE  protection </a:t>
            </a:r>
            <a:r>
              <a:rPr lang="en-GB" altLang="fr-FR" sz="2400" dirty="0" err="1">
                <a:latin typeface="Arial" panose="020B0604020202020204" pitchFamily="34" charset="0"/>
              </a:rPr>
              <a:t>partielle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VD  protection </a:t>
            </a:r>
            <a:r>
              <a:rPr lang="en-GB" altLang="fr-FR" sz="2400" dirty="0" err="1">
                <a:latin typeface="Arial" panose="020B0604020202020204" pitchFamily="34" charset="0"/>
              </a:rPr>
              <a:t>totale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VS  pas de mention = pas de protection</a:t>
            </a: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000" dirty="0">
                <a:latin typeface="Arial" panose="020B0604020202020204" pitchFamily="34" charset="0"/>
              </a:rPr>
              <a:t>Protection </a:t>
            </a:r>
            <a:r>
              <a:rPr lang="en-GB" altLang="fr-FR" sz="2000" dirty="0" err="1">
                <a:latin typeface="Arial" panose="020B0604020202020204" pitchFamily="34" charset="0"/>
              </a:rPr>
              <a:t>partielle</a:t>
            </a:r>
            <a:r>
              <a:rPr lang="en-GB" altLang="fr-FR" sz="2000" dirty="0">
                <a:latin typeface="Arial" panose="020B0604020202020204" pitchFamily="34" charset="0"/>
              </a:rPr>
              <a:t> : la </a:t>
            </a:r>
            <a:r>
              <a:rPr lang="en-GB" altLang="fr-FR" sz="2000" dirty="0" err="1">
                <a:latin typeface="Arial" panose="020B0604020202020204" pitchFamily="34" charset="0"/>
              </a:rPr>
              <a:t>cuillette</a:t>
            </a:r>
            <a:r>
              <a:rPr lang="en-GB" altLang="fr-FR" sz="2000" dirty="0">
                <a:latin typeface="Arial" panose="020B0604020202020204" pitchFamily="34" charset="0"/>
              </a:rPr>
              <a:t> de 10 fleurs max. par jour </a:t>
            </a:r>
            <a:r>
              <a:rPr lang="en-GB" altLang="fr-FR" sz="2000" dirty="0" err="1">
                <a:latin typeface="Arial" panose="020B0604020202020204" pitchFamily="34" charset="0"/>
              </a:rPr>
              <a:t>est</a:t>
            </a:r>
            <a:r>
              <a:rPr lang="en-GB" altLang="fr-FR" sz="2000" dirty="0">
                <a:latin typeface="Arial" panose="020B0604020202020204" pitchFamily="34" charset="0"/>
              </a:rPr>
              <a:t> </a:t>
            </a:r>
            <a:r>
              <a:rPr lang="en-GB" altLang="fr-FR" sz="2000" dirty="0" err="1">
                <a:latin typeface="Arial" panose="020B0604020202020204" pitchFamily="34" charset="0"/>
              </a:rPr>
              <a:t>autorisée</a:t>
            </a:r>
            <a:endParaRPr lang="en-GB" altLang="fr-FR" sz="20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0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 err="1">
                <a:latin typeface="Arial" panose="020B0604020202020204" pitchFamily="34" charset="0"/>
              </a:rPr>
              <a:t>raitement</a:t>
            </a:r>
            <a:r>
              <a:rPr lang="en-GB" altLang="fr-FR" sz="2400" dirty="0">
                <a:latin typeface="Arial" panose="020B0604020202020204" pitchFamily="34" charset="0"/>
              </a:rPr>
              <a:t> des </a:t>
            </a:r>
            <a:r>
              <a:rPr lang="en-GB" altLang="fr-FR" sz="2400" dirty="0" err="1">
                <a:latin typeface="Arial" panose="020B0604020202020204" pitchFamily="34" charset="0"/>
              </a:rPr>
              <a:t>hématomes</a:t>
            </a:r>
            <a:r>
              <a:rPr lang="en-GB" altLang="fr-FR" sz="2400" dirty="0">
                <a:latin typeface="Arial" panose="020B0604020202020204" pitchFamily="34" charset="0"/>
              </a:rPr>
              <a:t> et les contusions (compresses)</a:t>
            </a:r>
          </a:p>
          <a:p>
            <a:pPr lvl="1" eaLnBrk="1" hangingPunct="1">
              <a:defRPr/>
            </a:pPr>
            <a:r>
              <a:rPr lang="en-GB" altLang="fr-FR" sz="2400" dirty="0" err="1">
                <a:latin typeface="Arial" panose="020B0604020202020204" pitchFamily="34" charset="0"/>
              </a:rPr>
              <a:t>Traitement</a:t>
            </a:r>
            <a:r>
              <a:rPr lang="en-GB" altLang="fr-FR" sz="2400" dirty="0">
                <a:latin typeface="Arial" panose="020B0604020202020204" pitchFamily="34" charset="0"/>
              </a:rPr>
              <a:t> des </a:t>
            </a:r>
            <a:r>
              <a:rPr lang="en-GB" altLang="fr-FR" sz="2400" dirty="0" err="1">
                <a:latin typeface="Arial" panose="020B0604020202020204" pitchFamily="34" charset="0"/>
              </a:rPr>
              <a:t>douleurs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articulaires</a:t>
            </a:r>
            <a:r>
              <a:rPr lang="en-GB" altLang="fr-FR" sz="2400" dirty="0">
                <a:latin typeface="Arial" panose="020B0604020202020204" pitchFamily="34" charset="0"/>
              </a:rPr>
              <a:t> et </a:t>
            </a:r>
            <a:r>
              <a:rPr lang="en-GB" altLang="fr-FR" sz="2400" dirty="0" err="1">
                <a:latin typeface="Arial" panose="020B0604020202020204" pitchFamily="34" charset="0"/>
              </a:rPr>
              <a:t>musculaires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Combat </a:t>
            </a:r>
            <a:r>
              <a:rPr lang="en-GB" altLang="fr-FR" sz="2400" dirty="0" err="1">
                <a:latin typeface="Arial" panose="020B0604020202020204" pitchFamily="34" charset="0"/>
              </a:rPr>
              <a:t>l’arthrite</a:t>
            </a:r>
            <a:r>
              <a:rPr lang="en-GB" altLang="fr-FR" sz="2400" dirty="0">
                <a:latin typeface="Arial" panose="020B0604020202020204" pitchFamily="34" charset="0"/>
              </a:rPr>
              <a:t> et </a:t>
            </a:r>
            <a:r>
              <a:rPr lang="en-GB" altLang="fr-FR" sz="2400" dirty="0" err="1">
                <a:latin typeface="Arial" panose="020B0604020202020204" pitchFamily="34" charset="0"/>
              </a:rPr>
              <a:t>l’arthrose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Utile </a:t>
            </a:r>
            <a:r>
              <a:rPr lang="en-GB" altLang="fr-FR" sz="2400" dirty="0" err="1">
                <a:latin typeface="Arial" panose="020B0604020202020204" pitchFamily="34" charset="0"/>
              </a:rPr>
              <a:t>lors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d’insuffisance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veineuse</a:t>
            </a:r>
            <a:r>
              <a:rPr lang="en-GB" altLang="fr-FR" sz="2400" dirty="0">
                <a:latin typeface="Arial" panose="020B0604020202020204" pitchFamily="34" charset="0"/>
              </a:rPr>
              <a:t>: </a:t>
            </a:r>
            <a:r>
              <a:rPr lang="en-GB" altLang="fr-FR" sz="2400" dirty="0" err="1">
                <a:latin typeface="Arial" panose="020B0604020202020204" pitchFamily="34" charset="0"/>
              </a:rPr>
              <a:t>diminue</a:t>
            </a:r>
            <a:r>
              <a:rPr lang="en-GB" altLang="fr-FR" sz="2400" dirty="0">
                <a:latin typeface="Arial" panose="020B0604020202020204" pitchFamily="34" charset="0"/>
              </a:rPr>
              <a:t> les </a:t>
            </a:r>
            <a:r>
              <a:rPr lang="en-GB" altLang="fr-FR" sz="2400" dirty="0" err="1">
                <a:latin typeface="Arial" panose="020B0604020202020204" pitchFamily="34" charset="0"/>
              </a:rPr>
              <a:t>oedèmes</a:t>
            </a:r>
            <a:r>
              <a:rPr lang="en-GB" altLang="fr-FR" sz="2400" dirty="0">
                <a:latin typeface="Arial" panose="020B0604020202020204" pitchFamily="34" charset="0"/>
              </a:rPr>
              <a:t> et la sensation de </a:t>
            </a:r>
            <a:r>
              <a:rPr lang="en-GB" altLang="fr-FR" sz="2400" dirty="0" err="1">
                <a:latin typeface="Arial" panose="020B0604020202020204" pitchFamily="34" charset="0"/>
              </a:rPr>
              <a:t>lourdeur</a:t>
            </a:r>
            <a:r>
              <a:rPr lang="en-GB" altLang="fr-FR" sz="2400" dirty="0">
                <a:latin typeface="Arial" panose="020B0604020202020204" pitchFamily="34" charset="0"/>
              </a:rPr>
              <a:t> dans les jambes</a:t>
            </a: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Ne pas appliquer sur </a:t>
            </a:r>
            <a:r>
              <a:rPr lang="en-GB" altLang="fr-FR" sz="2400" dirty="0" err="1">
                <a:latin typeface="Arial" panose="020B0604020202020204" pitchFamily="34" charset="0"/>
              </a:rPr>
              <a:t>une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plaie</a:t>
            </a:r>
            <a:r>
              <a:rPr lang="en-GB" altLang="fr-FR" sz="2400" dirty="0">
                <a:latin typeface="Arial" panose="020B0604020202020204" pitchFamily="34" charset="0"/>
              </a:rPr>
              <a:t> ouverte (</a:t>
            </a:r>
            <a:r>
              <a:rPr lang="en-GB" altLang="fr-FR" sz="2400" dirty="0" err="1">
                <a:latin typeface="Arial" panose="020B0604020202020204" pitchFamily="34" charset="0"/>
              </a:rPr>
              <a:t>saignante</a:t>
            </a:r>
            <a:r>
              <a:rPr lang="en-GB" altLang="fr-FR" sz="2400" dirty="0">
                <a:latin typeface="Arial" panose="020B0604020202020204" pitchFamily="34" charset="0"/>
              </a:rPr>
              <a:t>), </a:t>
            </a:r>
            <a:r>
              <a:rPr lang="en-GB" altLang="fr-FR" sz="2400" dirty="0" err="1">
                <a:latin typeface="Arial" panose="020B0604020202020204" pitchFamily="34" charset="0"/>
              </a:rPr>
              <a:t>ainsi</a:t>
            </a:r>
            <a:r>
              <a:rPr lang="en-GB" altLang="fr-FR" sz="2400" dirty="0">
                <a:latin typeface="Arial" panose="020B0604020202020204" pitchFamily="34" charset="0"/>
              </a:rPr>
              <a:t> que sur les </a:t>
            </a:r>
            <a:r>
              <a:rPr lang="en-GB" altLang="fr-FR" sz="2400" dirty="0" err="1">
                <a:latin typeface="Arial" panose="020B0604020202020204" pitchFamily="34" charset="0"/>
              </a:rPr>
              <a:t>yeux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 err="1">
                <a:latin typeface="Arial" panose="020B0604020202020204" pitchFamily="34" charset="0"/>
              </a:rPr>
              <a:t>Contre-indiquée</a:t>
            </a:r>
            <a:r>
              <a:rPr lang="en-GB" altLang="fr-FR" sz="2400" dirty="0">
                <a:latin typeface="Arial" panose="020B0604020202020204" pitchFamily="34" charset="0"/>
              </a:rPr>
              <a:t> chez les </a:t>
            </a:r>
            <a:r>
              <a:rPr lang="en-GB" altLang="fr-FR" sz="2400" dirty="0" err="1">
                <a:latin typeface="Arial" panose="020B0604020202020204" pitchFamily="34" charset="0"/>
              </a:rPr>
              <a:t>personnes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allergiques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à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l’arnica</a:t>
            </a:r>
            <a:r>
              <a:rPr lang="en-GB" altLang="fr-FR" sz="2400" dirty="0">
                <a:latin typeface="Arial" panose="020B0604020202020204" pitchFamily="34" charset="0"/>
              </a:rPr>
              <a:t> et </a:t>
            </a:r>
            <a:r>
              <a:rPr lang="en-GB" altLang="fr-FR" sz="2400" dirty="0" err="1">
                <a:latin typeface="Arial" panose="020B0604020202020204" pitchFamily="34" charset="0"/>
              </a:rPr>
              <a:t>autres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espèces</a:t>
            </a:r>
            <a:r>
              <a:rPr lang="en-GB" altLang="fr-FR" sz="2400" dirty="0">
                <a:latin typeface="Arial" panose="020B0604020202020204" pitchFamily="34" charset="0"/>
              </a:rPr>
              <a:t> de la </a:t>
            </a:r>
            <a:r>
              <a:rPr lang="en-GB" altLang="fr-FR" sz="2400" dirty="0" err="1">
                <a:latin typeface="Arial" panose="020B0604020202020204" pitchFamily="34" charset="0"/>
              </a:rPr>
              <a:t>famille</a:t>
            </a:r>
            <a:r>
              <a:rPr lang="en-GB" altLang="fr-FR" sz="2400" dirty="0">
                <a:latin typeface="Arial" panose="020B0604020202020204" pitchFamily="34" charset="0"/>
              </a:rPr>
              <a:t> Asteraceae</a:t>
            </a:r>
            <a:endParaRPr lang="en-GB" altLang="fr-FR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88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CFEE56B-849D-F11D-9FEF-D2B372DC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3726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>
            <a:extLst>
              <a:ext uri="{FF2B5EF4-FFF2-40B4-BE49-F238E27FC236}">
                <a16:creationId xmlns:a16="http://schemas.microsoft.com/office/drawing/2014/main" id="{8645BB2E-987B-1B45-CDC3-FE103E520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488" y="-26988"/>
            <a:ext cx="8915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fr-CH" i="1" dirty="0">
                <a:solidFill>
                  <a:srgbClr val="FAFD00"/>
                </a:solidFill>
                <a:latin typeface="Arial" charset="0"/>
                <a:cs typeface="+mj-cs"/>
              </a:rPr>
              <a:t>Arnica montana</a:t>
            </a:r>
            <a:r>
              <a:rPr lang="fr-CH" dirty="0">
                <a:solidFill>
                  <a:srgbClr val="FAFD00"/>
                </a:solidFill>
                <a:latin typeface="Arial" charset="0"/>
                <a:cs typeface="+mj-cs"/>
              </a:rPr>
              <a:t> L. (</a:t>
            </a:r>
            <a:r>
              <a:rPr lang="fr-CH" dirty="0" err="1">
                <a:solidFill>
                  <a:srgbClr val="FAFD00"/>
                </a:solidFill>
                <a:latin typeface="Arial" charset="0"/>
                <a:cs typeface="+mj-cs"/>
              </a:rPr>
              <a:t>Asteraceae</a:t>
            </a:r>
            <a:r>
              <a:rPr lang="fr-CH" dirty="0">
                <a:solidFill>
                  <a:srgbClr val="FAFD00"/>
                </a:solidFill>
                <a:latin typeface="Arial" charset="0"/>
                <a:cs typeface="+mj-cs"/>
              </a:rPr>
              <a:t>)</a:t>
            </a:r>
            <a:br>
              <a:rPr lang="fr-CH" dirty="0">
                <a:solidFill>
                  <a:srgbClr val="FAFD00"/>
                </a:solidFill>
                <a:latin typeface="Arial" charset="0"/>
                <a:cs typeface="+mj-cs"/>
              </a:rPr>
            </a:br>
            <a:endParaRPr lang="fr-FR" dirty="0">
              <a:solidFill>
                <a:srgbClr val="FAFD00"/>
              </a:solidFill>
              <a:latin typeface="Arial" charset="0"/>
              <a:cs typeface="+mj-cs"/>
            </a:endParaRPr>
          </a:p>
        </p:txBody>
      </p:sp>
      <p:sp>
        <p:nvSpPr>
          <p:cNvPr id="1116163" name="Rectangle 3">
            <a:extLst>
              <a:ext uri="{FF2B5EF4-FFF2-40B4-BE49-F238E27FC236}">
                <a16:creationId xmlns:a16="http://schemas.microsoft.com/office/drawing/2014/main" id="{6C585439-3A08-EAFE-4695-427FDEB6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484313"/>
            <a:ext cx="9432925" cy="3840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7787" tIns="39687" rIns="77787" bIns="39687"/>
          <a:lstStyle>
            <a:lvl1pPr marL="85725" indent="-85725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Une trentaine d’espèces différentes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plantes typiques de montagne poussant jusqu’à une altitude de 2800 m (Alpes, Jura, Vosges, Pyrénées, Carpates, Montagnes Rocheuses)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  <a:defRPr/>
            </a:pPr>
            <a:r>
              <a:rPr lang="fr-FR" altLang="fr-FR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Arnica montana </a:t>
            </a: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L. : usage médical connu des anciennes tribus germaniques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mentionnée par Hildegarde von Bingen (1098-1179)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19</a:t>
            </a:r>
            <a:r>
              <a:rPr lang="fr-FR" altLang="fr-FR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ème</a:t>
            </a: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siècle : panacée universelle en Allemagne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Plus de 150 constituants différents identifiés dans la plante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Utilisation en application  externe seulement, excepté en homéopathie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fr-CH" altLang="fr-FR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63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>
            <a:extLst>
              <a:ext uri="{FF2B5EF4-FFF2-40B4-BE49-F238E27FC236}">
                <a16:creationId xmlns:a16="http://schemas.microsoft.com/office/drawing/2014/main" id="{8645BB2E-987B-1B45-CDC3-FE103E520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4488" y="-26988"/>
            <a:ext cx="8915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fr-CH" i="1">
                <a:solidFill>
                  <a:srgbClr val="FAFD00"/>
                </a:solidFill>
                <a:latin typeface="Arial" charset="0"/>
                <a:cs typeface="+mj-cs"/>
              </a:rPr>
              <a:t>Arnica montana</a:t>
            </a:r>
            <a:r>
              <a:rPr lang="fr-CH">
                <a:solidFill>
                  <a:srgbClr val="FAFD00"/>
                </a:solidFill>
                <a:latin typeface="Arial" charset="0"/>
                <a:cs typeface="+mj-cs"/>
              </a:rPr>
              <a:t> L.</a:t>
            </a:r>
            <a:endParaRPr lang="fr-FR">
              <a:solidFill>
                <a:srgbClr val="FAFD00"/>
              </a:solidFill>
              <a:latin typeface="Arial" charset="0"/>
              <a:cs typeface="+mj-cs"/>
            </a:endParaRPr>
          </a:p>
        </p:txBody>
      </p:sp>
      <p:sp>
        <p:nvSpPr>
          <p:cNvPr id="1116163" name="Rectangle 3">
            <a:extLst>
              <a:ext uri="{FF2B5EF4-FFF2-40B4-BE49-F238E27FC236}">
                <a16:creationId xmlns:a16="http://schemas.microsoft.com/office/drawing/2014/main" id="{6C585439-3A08-EAFE-4695-427FDEB6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1484313"/>
            <a:ext cx="9432925" cy="3840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7787" tIns="39687" rIns="77787" bIns="39687"/>
          <a:lstStyle>
            <a:lvl1pPr marL="85725" indent="-85725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77875" eaLnBrk="0" hangingPunct="0"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tabLst>
                <a:tab pos="33401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fr-FR" altLang="fr-FR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usage externe:</a:t>
            </a:r>
            <a:r>
              <a:rPr lang="fr-FR" altLang="fr-FR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propriétés vulnéraires, antiseptiques, antiphlogistiques, antinévralgiques et antirhumatismales.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 traitement des contusions, des distorsions et des hématomes.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fr-FR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 indiqué en cas de phlébite, de thrombose, de douleurs articulaires et rhumatismales, de furoncles, de piqûres d'insectes et d'inflammation des muqueuses 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fr-CH" altLang="fr-FR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              éviter de l’appliquer sur des plaies ouvertes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endParaRPr lang="fr-CH" altLang="fr-FR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fr-CH" altLang="fr-FR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usage interne :</a:t>
            </a:r>
            <a:r>
              <a:rPr lang="fr-CH" alt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prohibé : faible toxicité </a:t>
            </a: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fr-FR" altLang="fr-FR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F6404543-8511-B919-7062-4A12295A5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025" y="1052513"/>
            <a:ext cx="9244013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6390" name="Picture 6" descr="panneau%20attention">
            <a:extLst>
              <a:ext uri="{FF2B5EF4-FFF2-40B4-BE49-F238E27FC236}">
                <a16:creationId xmlns:a16="http://schemas.microsoft.com/office/drawing/2014/main" id="{79C434DB-B96F-F63C-045E-5A23AB90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116513"/>
            <a:ext cx="65881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D33B9B93-D518-5DDC-23DE-CAE7E3A32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Teinture d’arnica: préparation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78BC28B7-EFBA-14EE-A25C-772171617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1 g de fleurs </a:t>
            </a:r>
            <a:r>
              <a:rPr lang="en-GB" altLang="fr-FR" sz="2400" dirty="0" err="1">
                <a:latin typeface="Arial" panose="020B0604020202020204" pitchFamily="34" charset="0"/>
              </a:rPr>
              <a:t>séchées</a:t>
            </a:r>
            <a:r>
              <a:rPr lang="en-GB" altLang="fr-FR" sz="2400" dirty="0">
                <a:latin typeface="Arial" panose="020B0604020202020204" pitchFamily="34" charset="0"/>
              </a:rPr>
              <a:t> pour 100 ml </a:t>
            </a:r>
            <a:r>
              <a:rPr lang="en-GB" altLang="fr-FR" sz="2400" dirty="0" err="1">
                <a:latin typeface="Arial" panose="020B0604020202020204" pitchFamily="34" charset="0"/>
              </a:rPr>
              <a:t>d’alcool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à</a:t>
            </a:r>
            <a:r>
              <a:rPr lang="en-GB" altLang="fr-FR" sz="2400" dirty="0">
                <a:latin typeface="Arial" panose="020B0604020202020204" pitchFamily="34" charset="0"/>
              </a:rPr>
              <a:t> 70 </a:t>
            </a:r>
            <a:r>
              <a:rPr lang="en-GB" altLang="fr-FR" sz="2400" dirty="0" err="1">
                <a:latin typeface="Arial" panose="020B0604020202020204" pitchFamily="34" charset="0"/>
              </a:rPr>
              <a:t>degrés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Faire </a:t>
            </a:r>
            <a:r>
              <a:rPr lang="en-GB" altLang="fr-FR" sz="2400" dirty="0" err="1">
                <a:latin typeface="Arial" panose="020B0604020202020204" pitchFamily="34" charset="0"/>
              </a:rPr>
              <a:t>macérer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à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température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ambiente</a:t>
            </a:r>
            <a:r>
              <a:rPr lang="en-GB" altLang="fr-FR" sz="2400" dirty="0">
                <a:latin typeface="Arial" panose="020B0604020202020204" pitchFamily="34" charset="0"/>
              </a:rPr>
              <a:t> les fleurs </a:t>
            </a:r>
            <a:r>
              <a:rPr lang="en-GB" altLang="fr-FR" sz="2400" dirty="0" err="1">
                <a:latin typeface="Arial" panose="020B0604020202020204" pitchFamily="34" charset="0"/>
              </a:rPr>
              <a:t>séchées</a:t>
            </a:r>
            <a:r>
              <a:rPr lang="en-GB" altLang="fr-FR" sz="2400" dirty="0">
                <a:latin typeface="Arial" panose="020B0604020202020204" pitchFamily="34" charset="0"/>
              </a:rPr>
              <a:t> dans </a:t>
            </a:r>
            <a:r>
              <a:rPr lang="en-GB" altLang="fr-FR" sz="2400" dirty="0" err="1">
                <a:latin typeface="Arial" panose="020B0604020202020204" pitchFamily="34" charset="0"/>
              </a:rPr>
              <a:t>l’alcool</a:t>
            </a:r>
            <a:r>
              <a:rPr lang="en-GB" altLang="fr-FR" sz="2400" dirty="0">
                <a:latin typeface="Arial" panose="020B0604020202020204" pitchFamily="34" charset="0"/>
              </a:rPr>
              <a:t> pendant 5 </a:t>
            </a:r>
            <a:r>
              <a:rPr lang="en-GB" altLang="fr-FR" sz="2400" dirty="0" err="1">
                <a:latin typeface="Arial" panose="020B0604020202020204" pitchFamily="34" charset="0"/>
              </a:rPr>
              <a:t>jours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 dirty="0" err="1">
                <a:latin typeface="Arial" panose="020B0604020202020204" pitchFamily="34" charset="0"/>
              </a:rPr>
              <a:t>Filtrer</a:t>
            </a:r>
            <a:r>
              <a:rPr lang="en-GB" altLang="fr-FR" sz="2400" dirty="0">
                <a:latin typeface="Arial" panose="020B0604020202020204" pitchFamily="34" charset="0"/>
              </a:rPr>
              <a:t>: </a:t>
            </a:r>
            <a:r>
              <a:rPr lang="en-GB" altLang="fr-FR" sz="2400" dirty="0" err="1">
                <a:latin typeface="Arial" panose="020B0604020202020204" pitchFamily="34" charset="0"/>
              </a:rPr>
              <a:t>teinture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d’arnica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GB" altLang="fr-FR" sz="2400" b="1" dirty="0">
                <a:latin typeface="Arial" panose="020B0604020202020204" pitchFamily="34" charset="0"/>
              </a:rPr>
              <a:t>Attention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   Avant </a:t>
            </a:r>
            <a:r>
              <a:rPr lang="en-GB" altLang="fr-FR" sz="2400" dirty="0" err="1">
                <a:latin typeface="Arial" panose="020B0604020202020204" pitchFamily="34" charset="0"/>
              </a:rPr>
              <a:t>l’emploi</a:t>
            </a:r>
            <a:r>
              <a:rPr lang="en-GB" altLang="fr-FR" sz="2400" dirty="0">
                <a:latin typeface="Arial" panose="020B0604020202020204" pitchFamily="34" charset="0"/>
              </a:rPr>
              <a:t>, </a:t>
            </a:r>
            <a:r>
              <a:rPr lang="en-GB" altLang="fr-FR" sz="2400" dirty="0" err="1">
                <a:latin typeface="Arial" panose="020B0604020202020204" pitchFamily="34" charset="0"/>
              </a:rPr>
              <a:t>diluer</a:t>
            </a:r>
            <a:r>
              <a:rPr lang="en-GB" altLang="fr-FR" sz="2400" dirty="0">
                <a:latin typeface="Arial" panose="020B0604020202020204" pitchFamily="34" charset="0"/>
              </a:rPr>
              <a:t> la </a:t>
            </a:r>
            <a:r>
              <a:rPr lang="en-GB" altLang="fr-FR" sz="2400" dirty="0" err="1">
                <a:latin typeface="Arial" panose="020B0604020202020204" pitchFamily="34" charset="0"/>
              </a:rPr>
              <a:t>teinture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d’arnica</a:t>
            </a:r>
            <a:r>
              <a:rPr lang="en-GB" altLang="fr-FR" sz="2400" dirty="0">
                <a:latin typeface="Arial" panose="020B0604020202020204" pitchFamily="34" charset="0"/>
              </a:rPr>
              <a:t> (1 part de </a:t>
            </a:r>
            <a:r>
              <a:rPr lang="en-GB" altLang="fr-FR" sz="2400" dirty="0" err="1">
                <a:latin typeface="Arial" panose="020B0604020202020204" pitchFamily="34" charset="0"/>
              </a:rPr>
              <a:t>teinture</a:t>
            </a:r>
            <a:r>
              <a:rPr lang="en-GB" altLang="fr-FR" sz="2400" dirty="0">
                <a:latin typeface="Arial" panose="020B0604020202020204" pitchFamily="34" charset="0"/>
              </a:rPr>
              <a:t> et 4 parts </a:t>
            </a:r>
            <a:r>
              <a:rPr lang="en-GB" altLang="fr-FR" sz="2400" dirty="0" err="1">
                <a:latin typeface="Arial" panose="020B0604020202020204" pitchFamily="34" charset="0"/>
              </a:rPr>
              <a:t>d’eau</a:t>
            </a:r>
            <a:r>
              <a:rPr lang="en-GB" altLang="fr-FR" sz="2400" dirty="0"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defRPr/>
            </a:pPr>
            <a:r>
              <a:rPr lang="en-GB" altLang="fr-FR" sz="2400" dirty="0">
                <a:latin typeface="Arial" panose="020B0604020202020204" pitchFamily="34" charset="0"/>
              </a:rPr>
              <a:t>Appliquer </a:t>
            </a:r>
            <a:r>
              <a:rPr lang="en-GB" altLang="fr-FR" sz="2400" dirty="0" err="1">
                <a:latin typeface="Arial" panose="020B0604020202020204" pitchFamily="34" charset="0"/>
              </a:rPr>
              <a:t>ce</a:t>
            </a:r>
            <a:r>
              <a:rPr lang="en-GB" altLang="fr-FR" sz="2400" dirty="0">
                <a:latin typeface="Arial" panose="020B0604020202020204" pitchFamily="34" charset="0"/>
              </a:rPr>
              <a:t> mélange sous </a:t>
            </a:r>
            <a:r>
              <a:rPr lang="en-GB" altLang="fr-FR" sz="2400" dirty="0" err="1">
                <a:latin typeface="Arial" panose="020B0604020202020204" pitchFamily="34" charset="0"/>
              </a:rPr>
              <a:t>forme</a:t>
            </a:r>
            <a:r>
              <a:rPr lang="en-GB" altLang="fr-FR" sz="2400" dirty="0">
                <a:latin typeface="Arial" panose="020B0604020202020204" pitchFamily="34" charset="0"/>
              </a:rPr>
              <a:t> de </a:t>
            </a:r>
            <a:r>
              <a:rPr lang="en-GB" altLang="fr-FR" sz="2400" dirty="0" err="1">
                <a:latin typeface="Arial" panose="020B0604020202020204" pitchFamily="34" charset="0"/>
              </a:rPr>
              <a:t>compresse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à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l’endroit</a:t>
            </a:r>
            <a:r>
              <a:rPr lang="en-GB" altLang="fr-FR" sz="2400" dirty="0">
                <a:latin typeface="Arial" panose="020B0604020202020204" pitchFamily="34" charset="0"/>
              </a:rPr>
              <a:t> </a:t>
            </a:r>
            <a:r>
              <a:rPr lang="en-GB" altLang="fr-FR" sz="2400" dirty="0" err="1">
                <a:latin typeface="Arial" panose="020B0604020202020204" pitchFamily="34" charset="0"/>
              </a:rPr>
              <a:t>désiré</a:t>
            </a:r>
            <a:endParaRPr lang="en-GB" altLang="fr-FR" sz="2400" dirty="0">
              <a:latin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i="1" dirty="0">
                <a:latin typeface="Arial" panose="020B0604020202020204" pitchFamily="34" charset="0"/>
              </a:rPr>
              <a:t>Ne pas appliquer sur </a:t>
            </a:r>
            <a:r>
              <a:rPr lang="en-GB" altLang="fr-FR" i="1" dirty="0" err="1">
                <a:latin typeface="Arial" panose="020B0604020202020204" pitchFamily="34" charset="0"/>
              </a:rPr>
              <a:t>une</a:t>
            </a:r>
            <a:r>
              <a:rPr lang="en-GB" altLang="fr-FR" i="1" dirty="0">
                <a:latin typeface="Arial" panose="020B0604020202020204" pitchFamily="34" charset="0"/>
              </a:rPr>
              <a:t> </a:t>
            </a:r>
            <a:r>
              <a:rPr lang="en-GB" altLang="fr-FR" i="1" dirty="0" err="1">
                <a:latin typeface="Arial" panose="020B0604020202020204" pitchFamily="34" charset="0"/>
              </a:rPr>
              <a:t>plaie</a:t>
            </a:r>
            <a:r>
              <a:rPr lang="en-GB" altLang="fr-FR" i="1" dirty="0">
                <a:latin typeface="Arial" panose="020B0604020202020204" pitchFamily="34" charset="0"/>
              </a:rPr>
              <a:t> ouverte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Text Box 2">
            <a:extLst>
              <a:ext uri="{FF2B5EF4-FFF2-40B4-BE49-F238E27FC236}">
                <a16:creationId xmlns:a16="http://schemas.microsoft.com/office/drawing/2014/main" id="{38721076-D531-7715-CAAF-6DA13F35C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33375"/>
            <a:ext cx="8712200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CH" sz="5400" baseline="-19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Millepertuis: </a:t>
            </a:r>
            <a:r>
              <a:rPr lang="fr-CH" sz="5400" i="1" baseline="-190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Hypericum</a:t>
            </a:r>
            <a:r>
              <a:rPr lang="fr-CH" sz="5400" i="1" baseline="-19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CH" sz="5400" i="1" baseline="-190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perforatum</a:t>
            </a:r>
            <a:r>
              <a:rPr lang="fr-CH" sz="5400" i="1" baseline="-19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CH" sz="5400" baseline="-19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L.</a:t>
            </a:r>
            <a:r>
              <a:rPr lang="fr-CH" sz="54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en-US" sz="5400" baseline="-19000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14467" name="Text Box 3">
            <a:extLst>
              <a:ext uri="{FF2B5EF4-FFF2-40B4-BE49-F238E27FC236}">
                <a16:creationId xmlns:a16="http://schemas.microsoft.com/office/drawing/2014/main" id="{0DD86F80-DA26-F17E-E94F-2C0EB7B3F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1795463"/>
            <a:ext cx="7605712" cy="521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210000"/>
              </a:lnSpc>
              <a:defRPr/>
            </a:pPr>
            <a:r>
              <a:rPr lang="fr-CH" altLang="fr-FR" sz="40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Famille</a:t>
            </a:r>
            <a:r>
              <a:rPr lang="fr-CH" altLang="fr-FR" sz="4000" i="1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: </a:t>
            </a:r>
            <a:r>
              <a:rPr lang="fr-CH" altLang="fr-FR" sz="40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Hypericaceae</a:t>
            </a:r>
          </a:p>
          <a:p>
            <a:pPr>
              <a:lnSpc>
                <a:spcPct val="210000"/>
              </a:lnSpc>
              <a:defRPr/>
            </a:pPr>
            <a:r>
              <a:rPr lang="fr-CH" altLang="fr-FR" sz="36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Genre : </a:t>
            </a:r>
            <a:r>
              <a:rPr lang="fr-CH" altLang="fr-FR" sz="3600" i="1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Hypericum</a:t>
            </a:r>
            <a:r>
              <a:rPr lang="fr-CH" altLang="fr-FR" sz="36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CH" altLang="fr-FR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CH" altLang="fr-FR" sz="32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qui compte plus de 400 espèces</a:t>
            </a:r>
          </a:p>
          <a:p>
            <a:pPr>
              <a:lnSpc>
                <a:spcPct val="210000"/>
              </a:lnSpc>
              <a:defRPr/>
            </a:pPr>
            <a:r>
              <a:rPr lang="fr-CH" altLang="fr-FR" sz="32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réparties dans le monde entier, à l’exception des déserts </a:t>
            </a:r>
          </a:p>
          <a:p>
            <a:pPr>
              <a:lnSpc>
                <a:spcPct val="210000"/>
              </a:lnSpc>
              <a:defRPr/>
            </a:pPr>
            <a:r>
              <a:rPr lang="fr-CH" altLang="fr-FR" sz="32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et des zones arctiques</a:t>
            </a:r>
          </a:p>
          <a:p>
            <a:pPr>
              <a:lnSpc>
                <a:spcPct val="210000"/>
              </a:lnSpc>
              <a:defRPr/>
            </a:pPr>
            <a:r>
              <a:rPr lang="fr-CH" altLang="fr-FR" sz="3200" baseline="-190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Suisse : 18 espèces différentes</a:t>
            </a:r>
            <a:r>
              <a:rPr lang="fr-CH" altLang="fr-FR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endParaRPr lang="fr-CH" altLang="fr-FR" sz="3200" baseline="-190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210000"/>
              </a:lnSpc>
              <a:defRPr/>
            </a:pPr>
            <a:endParaRPr lang="fr-CH" altLang="fr-FR" sz="3200" baseline="-190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1507" name="Line 4">
            <a:extLst>
              <a:ext uri="{FF2B5EF4-FFF2-40B4-BE49-F238E27FC236}">
                <a16:creationId xmlns:a16="http://schemas.microsoft.com/office/drawing/2014/main" id="{A12F99C2-3F3C-4C7B-B7E3-42993F417E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412875"/>
            <a:ext cx="9244012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4573B674-F595-F919-8ABE-91277A9BA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Teinture d’arnica: utilisation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11CF8CDF-AE21-10DC-A4C7-54F0AD5C2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Traitement des hématomes et les contusions (compresses)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Traitement des douleurs articulaires et musculaires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Combat l’arthrite et l’arthrose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Utile lors d’insuffisance veineuse: diminue les oedèmes et la sensation de lourdeur dans les jambes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Ne pas appliquer sur une plaie ouverte (saignante), ainsi que sur les yeux</a:t>
            </a:r>
          </a:p>
          <a:p>
            <a:pPr lvl="1" eaLnBrk="1" hangingPunct="1">
              <a:defRPr/>
            </a:pPr>
            <a:r>
              <a:rPr lang="en-GB" altLang="fr-FR" sz="2400">
                <a:latin typeface="Arial" panose="020B0604020202020204" pitchFamily="34" charset="0"/>
              </a:rPr>
              <a:t>Contre-indiquée chez les personnes allergiques à l’arnica et autres espèces de la famille Asteraceae</a:t>
            </a:r>
            <a:endParaRPr lang="en-GB" altLang="fr-FR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rhidiola newsweek">
            <a:extLst>
              <a:ext uri="{FF2B5EF4-FFF2-40B4-BE49-F238E27FC236}">
                <a16:creationId xmlns:a16="http://schemas.microsoft.com/office/drawing/2014/main" id="{B86DD823-4A78-F4AE-8844-88878115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9050"/>
            <a:ext cx="72644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3">
            <a:extLst>
              <a:ext uri="{FF2B5EF4-FFF2-40B4-BE49-F238E27FC236}">
                <a16:creationId xmlns:a16="http://schemas.microsoft.com/office/drawing/2014/main" id="{3DF9A926-71A0-F496-2BC5-BE434CB1E7B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53975" y="5276850"/>
            <a:ext cx="24796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H" altLang="fr-FR" sz="1400"/>
              <a:t>Newsweek February 3 2003</a:t>
            </a:r>
            <a:endParaRPr lang="fr-FR" altLang="fr-FR" sz="140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Rhodiola_1">
            <a:extLst>
              <a:ext uri="{FF2B5EF4-FFF2-40B4-BE49-F238E27FC236}">
                <a16:creationId xmlns:a16="http://schemas.microsoft.com/office/drawing/2014/main" id="{4D0C3438-BBFA-CF93-E501-65DF6426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>
            <a:extLst>
              <a:ext uri="{FF2B5EF4-FFF2-40B4-BE49-F238E27FC236}">
                <a16:creationId xmlns:a16="http://schemas.microsoft.com/office/drawing/2014/main" id="{EE43B440-804D-A3CE-978B-E28EC6D13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906000" cy="5334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fr-FR" sz="4000" i="1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Rhodiola rosea:</a:t>
            </a:r>
            <a:r>
              <a:rPr lang="en-US" altLang="fr-FR" sz="400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 plante contre </a:t>
            </a:r>
            <a:br>
              <a:rPr lang="en-US" altLang="fr-FR" sz="400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r-FR" sz="400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fatigue et le stress</a:t>
            </a:r>
            <a:br>
              <a:rPr lang="en-US" altLang="fr-FR" sz="400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fr-FR" sz="4000">
              <a:solidFill>
                <a:srgbClr val="FAF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3555" name="Rectangle 3">
            <a:extLst>
              <a:ext uri="{FF2B5EF4-FFF2-40B4-BE49-F238E27FC236}">
                <a16:creationId xmlns:a16="http://schemas.microsoft.com/office/drawing/2014/main" id="{2802C44C-F9A9-E4C5-73EB-377F183D6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4350" y="2000250"/>
            <a:ext cx="9170988" cy="5334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fr-FR" i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Rhodiola rosea</a:t>
            </a:r>
            <a:r>
              <a:rPr lang="en-US" altLang="fr-FR">
                <a:latin typeface="Arial" panose="020B0604020202020204" pitchFamily="34" charset="0"/>
                <a:cs typeface="Arial" panose="020B0604020202020204" pitchFamily="34" charset="0"/>
              </a:rPr>
              <a:t> L. (Crassulaceae)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fr-FR">
                <a:latin typeface="Arial" panose="020B0604020202020204" pitchFamily="34" charset="0"/>
                <a:cs typeface="Arial" panose="020B0604020202020204" pitchFamily="34" charset="0"/>
              </a:rPr>
              <a:t>Syn. </a:t>
            </a:r>
            <a:r>
              <a:rPr lang="en-US" altLang="fr-FR" i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Sedum rosea</a:t>
            </a:r>
            <a:r>
              <a:rPr lang="en-US" altLang="fr-FR">
                <a:latin typeface="Arial" panose="020B0604020202020204" pitchFamily="34" charset="0"/>
                <a:cs typeface="Arial" panose="020B0604020202020204" pitchFamily="34" charset="0"/>
              </a:rPr>
              <a:t> (L.) Scop.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fr-FR">
                <a:latin typeface="Arial" panose="020B0604020202020204" pitchFamily="34" charset="0"/>
                <a:cs typeface="Arial" panose="020B0604020202020204" pitchFamily="34" charset="0"/>
              </a:rPr>
              <a:t>En allemand: Rosenwurz</a:t>
            </a:r>
          </a:p>
          <a:p>
            <a:pPr eaLnBrk="1" hangingPunct="1">
              <a:buFontTx/>
              <a:buChar char="-"/>
              <a:defRPr/>
            </a:pPr>
            <a:r>
              <a:rPr lang="en-US" altLang="fr-FR">
                <a:latin typeface="Arial" panose="020B0604020202020204" pitchFamily="34" charset="0"/>
                <a:cs typeface="Arial" panose="020B0604020202020204" pitchFamily="34" charset="0"/>
              </a:rPr>
              <a:t>Fréquente dans les régions montagneuses de l’hémisphère Nord</a:t>
            </a:r>
          </a:p>
          <a:p>
            <a:pPr eaLnBrk="1" hangingPunct="1">
              <a:buFontTx/>
              <a:buNone/>
              <a:defRPr/>
            </a:pPr>
            <a:r>
              <a:rPr lang="en-US" altLang="fr-FR">
                <a:latin typeface="Arial" panose="020B0604020202020204" pitchFamily="34" charset="0"/>
                <a:cs typeface="Arial" panose="020B0604020202020204" pitchFamily="34" charset="0"/>
              </a:rPr>
              <a:t>- Présente en Suisse, mais surtout dans le Haut Valais, l’Ouest des Grisons et le Nord du Tessin</a:t>
            </a:r>
          </a:p>
          <a:p>
            <a:pPr eaLnBrk="1" hangingPunct="1">
              <a:buFontTx/>
              <a:buChar char="-"/>
              <a:defRPr/>
            </a:pPr>
            <a:endParaRPr lang="en-US" alt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Line 4">
            <a:extLst>
              <a:ext uri="{FF2B5EF4-FFF2-40B4-BE49-F238E27FC236}">
                <a16:creationId xmlns:a16="http://schemas.microsoft.com/office/drawing/2014/main" id="{03F10E29-4624-1319-3E37-26F48AA0A1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484313"/>
            <a:ext cx="9245600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23">
            <a:extLst>
              <a:ext uri="{FF2B5EF4-FFF2-40B4-BE49-F238E27FC236}">
                <a16:creationId xmlns:a16="http://schemas.microsoft.com/office/drawing/2014/main" id="{AF25480B-63F5-FC5F-CB46-E636EAE1A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15900"/>
            <a:ext cx="990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fr-FR" sz="3000"/>
              <a:t>Les réactions de stress</a:t>
            </a:r>
          </a:p>
        </p:txBody>
      </p:sp>
      <p:sp>
        <p:nvSpPr>
          <p:cNvPr id="73730" name="Text Box 3">
            <a:extLst>
              <a:ext uri="{FF2B5EF4-FFF2-40B4-BE49-F238E27FC236}">
                <a16:creationId xmlns:a16="http://schemas.microsoft.com/office/drawing/2014/main" id="{BDA32491-0F8F-E130-57FB-7809730EE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975"/>
            <a:ext cx="9634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fr-FR"/>
          </a:p>
        </p:txBody>
      </p:sp>
      <p:sp>
        <p:nvSpPr>
          <p:cNvPr id="73731" name="Text Box 4">
            <a:extLst>
              <a:ext uri="{FF2B5EF4-FFF2-40B4-BE49-F238E27FC236}">
                <a16:creationId xmlns:a16="http://schemas.microsoft.com/office/drawing/2014/main" id="{E3C17072-AE67-3845-C7D5-E43F2D201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8225"/>
            <a:ext cx="9788525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288" algn="l"/>
              </a:tabLs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CH" altLang="fr-FR"/>
              <a:t>Système nerveux végétatif : </a:t>
            </a:r>
          </a:p>
          <a:p>
            <a:pPr eaLnBrk="1" hangingPunct="1"/>
            <a:r>
              <a:rPr lang="de-CH" altLang="fr-FR"/>
              <a:t>   Activation du sympathique (augmentation de la fréquence cardiaque et de la pression sanguine, transpiration etc.)</a:t>
            </a:r>
          </a:p>
          <a:p>
            <a:pPr eaLnBrk="1" hangingPunct="1"/>
            <a:r>
              <a:rPr lang="de-CH" altLang="fr-FR"/>
              <a:t>→ Réaction rapide – première vague</a:t>
            </a:r>
          </a:p>
          <a:p>
            <a:pPr eaLnBrk="1" hangingPunct="1"/>
            <a:endParaRPr lang="de-CH" altLang="fr-FR"/>
          </a:p>
          <a:p>
            <a:pPr eaLnBrk="1" hangingPunct="1"/>
            <a:r>
              <a:rPr lang="de-CH" altLang="fr-FR"/>
              <a:t>Réactions endocriniennes : </a:t>
            </a:r>
          </a:p>
          <a:p>
            <a:pPr eaLnBrk="1" hangingPunct="1"/>
            <a:r>
              <a:rPr lang="de-CH" altLang="fr-FR"/>
              <a:t>    Activation de l‘axe hypothalamus-hypophyse-corticosurrénale (cortisol ⁭ , adrénaline ⁭ ) </a:t>
            </a:r>
          </a:p>
          <a:p>
            <a:pPr eaLnBrk="1" hangingPunct="1"/>
            <a:r>
              <a:rPr lang="de-CH" altLang="fr-FR"/>
              <a:t>→ Réaction lente – deuxième vague</a:t>
            </a:r>
          </a:p>
          <a:p>
            <a:pPr eaLnBrk="1" hangingPunct="1"/>
            <a:endParaRPr lang="de-CH" altLang="fr-FR"/>
          </a:p>
          <a:p>
            <a:pPr eaLnBrk="1" hangingPunct="1"/>
            <a:r>
              <a:rPr lang="de-CH" altLang="fr-FR"/>
              <a:t>    ( Source: Schwabe Pharma )</a:t>
            </a:r>
          </a:p>
          <a:p>
            <a:pPr eaLnBrk="1" hangingPunct="1">
              <a:spcBef>
                <a:spcPct val="50000"/>
              </a:spcBef>
            </a:pPr>
            <a:endParaRPr lang="de-CH" altLang="fr-FR"/>
          </a:p>
        </p:txBody>
      </p:sp>
      <p:pic>
        <p:nvPicPr>
          <p:cNvPr id="73732" name="Picture 5" descr="image003">
            <a:extLst>
              <a:ext uri="{FF2B5EF4-FFF2-40B4-BE49-F238E27FC236}">
                <a16:creationId xmlns:a16="http://schemas.microsoft.com/office/drawing/2014/main" id="{5E5C992E-1E6C-9ED9-FB6F-26A5339E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3789363"/>
            <a:ext cx="233997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6">
            <a:extLst>
              <a:ext uri="{FF2B5EF4-FFF2-40B4-BE49-F238E27FC236}">
                <a16:creationId xmlns:a16="http://schemas.microsoft.com/office/drawing/2014/main" id="{114BE856-FF68-5DA9-190F-07BB5036E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5229225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altLang="fr-FR"/>
              <a:t>Cortisol</a:t>
            </a:r>
          </a:p>
        </p:txBody>
      </p:sp>
      <p:pic>
        <p:nvPicPr>
          <p:cNvPr id="73734" name="Picture 7" descr="adrenalin-structure">
            <a:extLst>
              <a:ext uri="{FF2B5EF4-FFF2-40B4-BE49-F238E27FC236}">
                <a16:creationId xmlns:a16="http://schemas.microsoft.com/office/drawing/2014/main" id="{9E8C7B73-F260-4454-941F-B19EAF84A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076700"/>
            <a:ext cx="1874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 Box 8">
            <a:extLst>
              <a:ext uri="{FF2B5EF4-FFF2-40B4-BE49-F238E27FC236}">
                <a16:creationId xmlns:a16="http://schemas.microsoft.com/office/drawing/2014/main" id="{9F2DC49B-E61B-1CBD-E83D-A836A224A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00" y="5229225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altLang="fr-FR"/>
              <a:t>Adrénaline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>
            <a:extLst>
              <a:ext uri="{FF2B5EF4-FFF2-40B4-BE49-F238E27FC236}">
                <a16:creationId xmlns:a16="http://schemas.microsoft.com/office/drawing/2014/main" id="{BE97FBAF-8691-7711-E997-325CF9A41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12684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fr-FR" sz="4000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Effets de l’orpin rose sur la dépression</a:t>
            </a:r>
          </a:p>
        </p:txBody>
      </p:sp>
      <p:sp>
        <p:nvSpPr>
          <p:cNvPr id="1397763" name="Rectangle 3">
            <a:extLst>
              <a:ext uri="{FF2B5EF4-FFF2-40B4-BE49-F238E27FC236}">
                <a16:creationId xmlns:a16="http://schemas.microsoft.com/office/drawing/2014/main" id="{B2EF52BF-4437-AAA1-BAF6-60653D3BDC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84313"/>
            <a:ext cx="9906000" cy="27368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  <a:defRPr/>
            </a:pPr>
            <a:r>
              <a:rPr lang="fr-CH" altLang="fr-FR" sz="2400">
                <a:latin typeface="Arial" panose="020B0604020202020204" pitchFamily="34" charset="0"/>
                <a:cs typeface="Arial" panose="020B0604020202020204" pitchFamily="34" charset="0"/>
              </a:rPr>
              <a:t>Test de désespoir comportemental (test de Porsolt ou test de la nage </a:t>
            </a:r>
          </a:p>
          <a:p>
            <a:pPr>
              <a:buFont typeface="Wingdings" pitchFamily="2" charset="2"/>
              <a:buNone/>
              <a:defRPr/>
            </a:pPr>
            <a:r>
              <a:rPr lang="fr-CH" altLang="fr-FR" sz="2400">
                <a:latin typeface="Arial" panose="020B0604020202020204" pitchFamily="34" charset="0"/>
                <a:cs typeface="Arial" panose="020B0604020202020204" pitchFamily="34" charset="0"/>
              </a:rPr>
              <a:t>forcée: mesure de l’effet des antidépresseurs sur le comportement des</a:t>
            </a:r>
          </a:p>
          <a:p>
            <a:pPr>
              <a:buFont typeface="Wingdings" pitchFamily="2" charset="2"/>
              <a:buNone/>
              <a:defRPr/>
            </a:pPr>
            <a:r>
              <a:rPr lang="fr-CH" altLang="fr-FR" sz="2400">
                <a:latin typeface="Arial" panose="020B0604020202020204" pitchFamily="34" charset="0"/>
                <a:cs typeface="Arial" panose="020B0604020202020204" pitchFamily="34" charset="0"/>
              </a:rPr>
              <a:t>animaux (souris ou rats)) </a:t>
            </a:r>
          </a:p>
          <a:p>
            <a:pPr>
              <a:buFont typeface="Wingdings" pitchFamily="2" charset="2"/>
              <a:buNone/>
              <a:defRPr/>
            </a:pPr>
            <a:r>
              <a:rPr lang="fr-CH" altLang="fr-FR" sz="2400">
                <a:latin typeface="Arial" panose="020B0604020202020204" pitchFamily="34" charset="0"/>
                <a:cs typeface="Arial" panose="020B0604020202020204" pitchFamily="34" charset="0"/>
              </a:rPr>
              <a:t>Activité attribuée au salidroside et au tyrosol:</a:t>
            </a:r>
            <a:endParaRPr lang="fr-FR" alt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4755" name="Object 2">
            <a:extLst>
              <a:ext uri="{FF2B5EF4-FFF2-40B4-BE49-F238E27FC236}">
                <a16:creationId xmlns:a16="http://schemas.microsoft.com/office/drawing/2014/main" id="{E838128E-55AC-3ACF-44DD-FD5F7FA8ABE4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1208088" y="3860800"/>
          <a:ext cx="30416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8262600" imgH="5219700" progId="ChemDraw.Document.6.0">
                  <p:embed/>
                </p:oleObj>
              </mc:Choice>
              <mc:Fallback>
                <p:oleObj name="CS ChemDraw Drawing" r:id="rId3" imgW="18262600" imgH="5219700" progId="ChemDraw.Document.6.0">
                  <p:embed/>
                  <p:pic>
                    <p:nvPicPr>
                      <p:cNvPr id="74755" name="Object 2">
                        <a:extLst>
                          <a:ext uri="{FF2B5EF4-FFF2-40B4-BE49-F238E27FC236}">
                            <a16:creationId xmlns:a16="http://schemas.microsoft.com/office/drawing/2014/main" id="{E838128E-55AC-3ACF-44DD-FD5F7FA8AB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3860800"/>
                        <a:ext cx="304165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6" name="Line 5">
            <a:extLst>
              <a:ext uri="{FF2B5EF4-FFF2-40B4-BE49-F238E27FC236}">
                <a16:creationId xmlns:a16="http://schemas.microsoft.com/office/drawing/2014/main" id="{17527754-05C0-0800-DAC2-EE6C2206B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050" y="1268413"/>
            <a:ext cx="9244013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97767" name="Text Box 7">
            <a:extLst>
              <a:ext uri="{FF2B5EF4-FFF2-40B4-BE49-F238E27FC236}">
                <a16:creationId xmlns:a16="http://schemas.microsoft.com/office/drawing/2014/main" id="{966F1735-2431-75C5-4087-62733CC20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5087938"/>
            <a:ext cx="60642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CH" altLang="fr-F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salidroside				          tyrosol</a:t>
            </a:r>
          </a:p>
        </p:txBody>
      </p:sp>
      <p:sp>
        <p:nvSpPr>
          <p:cNvPr id="1397769" name="Text Box 9">
            <a:extLst>
              <a:ext uri="{FF2B5EF4-FFF2-40B4-BE49-F238E27FC236}">
                <a16:creationId xmlns:a16="http://schemas.microsoft.com/office/drawing/2014/main" id="{1E5EBA91-E741-243C-8096-30A9D4148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6021388"/>
            <a:ext cx="9174163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CH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A. </a:t>
            </a:r>
            <a:r>
              <a:rPr lang="fr-CH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Panossian</a:t>
            </a:r>
            <a:r>
              <a:rPr lang="fr-CH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et al. , Comparative </a:t>
            </a:r>
            <a:r>
              <a:rPr lang="fr-CH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study</a:t>
            </a:r>
            <a:r>
              <a:rPr lang="fr-CH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of </a:t>
            </a:r>
            <a:r>
              <a:rPr lang="fr-CH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Rhodiola</a:t>
            </a:r>
            <a:r>
              <a:rPr lang="fr-CH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fr-CH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preparations</a:t>
            </a:r>
            <a:r>
              <a:rPr lang="fr-CH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on </a:t>
            </a:r>
            <a:r>
              <a:rPr lang="fr-CH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behavioral</a:t>
            </a:r>
            <a:r>
              <a:rPr lang="fr-CH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</a:p>
          <a:p>
            <a:pPr eaLnBrk="1" hangingPunct="1">
              <a:defRPr/>
            </a:pPr>
            <a:r>
              <a:rPr lang="fr-CH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despair</a:t>
            </a:r>
            <a:r>
              <a:rPr lang="fr-CH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of rats</a:t>
            </a:r>
            <a:r>
              <a:rPr lang="fr-CH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 </a:t>
            </a:r>
            <a:r>
              <a:rPr lang="fr-CH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Phytomedicine</a:t>
            </a:r>
            <a:r>
              <a:rPr lang="fr-CH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15, 84-91 (2008)</a:t>
            </a:r>
            <a:endParaRPr lang="fr-FR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74759" name="Object 3">
            <a:extLst>
              <a:ext uri="{FF2B5EF4-FFF2-40B4-BE49-F238E27FC236}">
                <a16:creationId xmlns:a16="http://schemas.microsoft.com/office/drawing/2014/main" id="{017F4B4B-4B8A-8E33-EA9E-8D77E178308C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73725" y="3789363"/>
          <a:ext cx="264318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5849600" imgH="5219700" progId="ChemDraw.Document.6.0">
                  <p:embed/>
                </p:oleObj>
              </mc:Choice>
              <mc:Fallback>
                <p:oleObj name="CS ChemDraw Drawing" r:id="rId5" imgW="15849600" imgH="5219700" progId="ChemDraw.Document.6.0">
                  <p:embed/>
                  <p:pic>
                    <p:nvPicPr>
                      <p:cNvPr id="74759" name="Object 3">
                        <a:extLst>
                          <a:ext uri="{FF2B5EF4-FFF2-40B4-BE49-F238E27FC236}">
                            <a16:creationId xmlns:a16="http://schemas.microsoft.com/office/drawing/2014/main" id="{017F4B4B-4B8A-8E33-EA9E-8D77E17830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725" y="3789363"/>
                        <a:ext cx="2643188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5326DD63-9B1B-FDAF-FE56-55D863C21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52400"/>
            <a:ext cx="8915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CH" altLang="fr-FR" sz="40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Etudes cliniques</a:t>
            </a:r>
            <a:endParaRPr lang="fr-FR" altLang="fr-FR" sz="400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F002D38F-44D6-8CB6-EA40-DB454F7AF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Spasov A. A.</a:t>
            </a:r>
            <a:r>
              <a:rPr lang="fr-CH" altLang="fr-FR" sz="2400" b="1" i="1">
                <a:effectLst/>
                <a:latin typeface="Arial" panose="020B0604020202020204" pitchFamily="34" charset="0"/>
              </a:rPr>
              <a:t> et al. </a:t>
            </a:r>
            <a:r>
              <a:rPr lang="fr-CH" altLang="fr-FR" sz="2400">
                <a:effectLst/>
                <a:latin typeface="Arial" panose="020B0604020202020204" pitchFamily="34" charset="0"/>
              </a:rPr>
              <a:t>: </a:t>
            </a:r>
            <a:r>
              <a:rPr lang="fr-CH" altLang="fr-FR" sz="2400">
                <a:effectLst/>
              </a:rPr>
              <a:t>é</a:t>
            </a:r>
            <a:r>
              <a:rPr lang="fr-CH" altLang="fr-FR" sz="2400">
                <a:effectLst/>
                <a:latin typeface="Arial" panose="020B0604020202020204" pitchFamily="34" charset="0"/>
              </a:rPr>
              <a:t>tude en double aveugle, </a:t>
            </a:r>
            <a:r>
              <a:rPr lang="fr-CH" altLang="fr-FR" sz="2400" i="1">
                <a:effectLst/>
                <a:latin typeface="Arial" panose="020B0604020202020204" pitchFamily="34" charset="0"/>
              </a:rPr>
              <a:t>vs</a:t>
            </a:r>
            <a:r>
              <a:rPr lang="fr-CH" altLang="fr-FR" sz="2400">
                <a:effectLst/>
                <a:latin typeface="Arial" panose="020B0604020202020204" pitchFamily="34" charset="0"/>
              </a:rPr>
              <a:t> placebo, de l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effet adaptog</a:t>
            </a:r>
            <a:r>
              <a:rPr lang="fr-CH" altLang="ja-JP" sz="2400">
                <a:effectLst/>
              </a:rPr>
              <a:t>è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ne de l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extrait de </a:t>
            </a:r>
            <a:r>
              <a:rPr lang="fr-CH" altLang="ja-JP" sz="2400" i="1">
                <a:effectLst/>
                <a:latin typeface="Arial" panose="020B0604020202020204" pitchFamily="34" charset="0"/>
              </a:rPr>
              <a:t>R. rosea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 sur des </a:t>
            </a:r>
            <a:r>
              <a:rPr lang="fr-CH" altLang="ja-JP" sz="2400">
                <a:effectLst/>
              </a:rPr>
              <a:t>é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tudiants, durant la p</a:t>
            </a:r>
            <a:r>
              <a:rPr lang="fr-CH" altLang="ja-JP" sz="2400">
                <a:effectLst/>
              </a:rPr>
              <a:t>é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riode d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examens. Diminution statistiquement significative de leur fatigue mentale et physique.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800">
              <a:effectLst/>
              <a:latin typeface="Arial" panose="020B0604020202020204" pitchFamily="34" charset="0"/>
            </a:endParaRPr>
          </a:p>
          <a:p>
            <a:pPr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De Bock K.</a:t>
            </a:r>
            <a:r>
              <a:rPr lang="fr-CH" altLang="fr-FR" sz="2400" b="1" i="1">
                <a:effectLst/>
                <a:latin typeface="Arial" panose="020B0604020202020204" pitchFamily="34" charset="0"/>
              </a:rPr>
              <a:t> et al.</a:t>
            </a:r>
            <a:r>
              <a:rPr lang="fr-CH" altLang="fr-FR" sz="240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fr-FR" sz="2400">
                <a:effectLst/>
                <a:latin typeface="Arial" panose="020B0604020202020204" pitchFamily="34" charset="0"/>
              </a:rPr>
              <a:t>: comparaison de l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effet d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une dose unique </a:t>
            </a:r>
            <a:r>
              <a:rPr lang="fr-CH" altLang="ja-JP" sz="2400" i="1">
                <a:effectLst/>
                <a:latin typeface="Arial" panose="020B0604020202020204" pitchFamily="34" charset="0"/>
              </a:rPr>
              <a:t>vs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 doses r</a:t>
            </a:r>
            <a:r>
              <a:rPr lang="fr-CH" altLang="ja-JP" sz="2400">
                <a:effectLst/>
              </a:rPr>
              <a:t>é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pet</a:t>
            </a:r>
            <a:r>
              <a:rPr lang="fr-CH" altLang="ja-JP" sz="2400">
                <a:effectLst/>
              </a:rPr>
              <a:t>é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es de l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extrait de </a:t>
            </a:r>
            <a:r>
              <a:rPr lang="fr-CH" altLang="ja-JP" sz="2400" i="1">
                <a:effectLst/>
                <a:latin typeface="Arial" panose="020B0604020202020204" pitchFamily="34" charset="0"/>
              </a:rPr>
              <a:t>R. rosea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 sur les capacit</a:t>
            </a:r>
            <a:r>
              <a:rPr lang="fr-CH" altLang="ja-JP" sz="2400">
                <a:effectLst/>
              </a:rPr>
              <a:t>é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s physiques. L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augmentation de l</a:t>
            </a:r>
            <a:r>
              <a:rPr lang="fr-CH" altLang="fr-FR" sz="2400">
                <a:effectLst/>
              </a:rPr>
              <a:t>’</a:t>
            </a:r>
            <a:r>
              <a:rPr lang="fr-CH" altLang="ja-JP" sz="2400">
                <a:effectLst/>
                <a:latin typeface="Arial" panose="020B0604020202020204" pitchFamily="34" charset="0"/>
              </a:rPr>
              <a:t>endurance est identique dans les deux cas.</a:t>
            </a:r>
          </a:p>
          <a:p>
            <a:pPr>
              <a:buSzTx/>
              <a:buFont typeface="Wingdings" pitchFamily="2" charset="2"/>
              <a:buChar char="§"/>
            </a:pPr>
            <a:endParaRPr lang="fr-CH" altLang="fr-FR" sz="2400">
              <a:effectLst/>
              <a:latin typeface="Arial" panose="020B0604020202020204" pitchFamily="34" charset="0"/>
            </a:endParaRPr>
          </a:p>
          <a:p>
            <a:pPr>
              <a:buSzTx/>
              <a:buFont typeface="Wingdings" pitchFamily="2" charset="2"/>
              <a:buChar char="§"/>
            </a:pPr>
            <a:endParaRPr lang="fr-CH" altLang="fr-FR" sz="2800">
              <a:effectLst/>
              <a:latin typeface="Arial" panose="020B0604020202020204" pitchFamily="34" charset="0"/>
            </a:endParaRPr>
          </a:p>
          <a:p>
            <a:pPr>
              <a:buSzTx/>
              <a:buFont typeface="Wingdings" pitchFamily="2" charset="2"/>
              <a:buChar char="§"/>
            </a:pPr>
            <a:endParaRPr lang="fr-CH" altLang="fr-FR" sz="2800">
              <a:effectLst/>
              <a:latin typeface="Arial" panose="020B0604020202020204" pitchFamily="34" charset="0"/>
            </a:endParaRPr>
          </a:p>
          <a:p>
            <a:pPr>
              <a:buSzTx/>
              <a:buFont typeface="Wingdings" pitchFamily="2" charset="2"/>
              <a:buChar char="§"/>
            </a:pPr>
            <a:endParaRPr lang="fr-CH" altLang="fr-FR" sz="2800">
              <a:effectLst/>
              <a:latin typeface="Arial" panose="020B0604020202020204" pitchFamily="34" charset="0"/>
            </a:endParaRPr>
          </a:p>
          <a:p>
            <a:pPr>
              <a:buSzTx/>
              <a:buFont typeface="Wingdings" pitchFamily="2" charset="2"/>
              <a:buChar char="§"/>
            </a:pPr>
            <a:endParaRPr lang="fr-FR" altLang="fr-FR" sz="2800">
              <a:effectLst/>
              <a:latin typeface="Arial" panose="020B0604020202020204" pitchFamily="34" charset="0"/>
            </a:endParaRPr>
          </a:p>
        </p:txBody>
      </p:sp>
      <p:sp>
        <p:nvSpPr>
          <p:cNvPr id="76803" name="Line 4">
            <a:extLst>
              <a:ext uri="{FF2B5EF4-FFF2-40B4-BE49-F238E27FC236}">
                <a16:creationId xmlns:a16="http://schemas.microsoft.com/office/drawing/2014/main" id="{19C3A439-4120-71EC-28ED-F536C98AD1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219200"/>
            <a:ext cx="9244012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1263D127-62A0-4738-DB60-758BF38AA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43600"/>
            <a:ext cx="99060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CH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Spasov A. A. </a:t>
            </a:r>
            <a:r>
              <a:rPr lang="fr-CH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et al</a:t>
            </a:r>
            <a:r>
              <a:rPr lang="fr-CH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. (2000) Phytomedicine, 7, 85-89</a:t>
            </a:r>
          </a:p>
          <a:p>
            <a:pPr>
              <a:defRPr/>
            </a:pPr>
            <a:r>
              <a:rPr lang="fr-CH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De Bock K. </a:t>
            </a:r>
            <a:r>
              <a:rPr lang="fr-CH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et al</a:t>
            </a:r>
            <a:r>
              <a:rPr lang="fr-CH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. (2004) Int. J. Sport. Nutr. Exerc. Metab., 14, 298-307</a:t>
            </a:r>
          </a:p>
          <a:p>
            <a:pPr>
              <a:defRPr/>
            </a:pPr>
            <a:endParaRPr lang="fr-CH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>
              <a:defRPr/>
            </a:pPr>
            <a:endParaRPr lang="fr-CH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3">
            <a:extLst>
              <a:ext uri="{FF2B5EF4-FFF2-40B4-BE49-F238E27FC236}">
                <a16:creationId xmlns:a16="http://schemas.microsoft.com/office/drawing/2014/main" id="{914B63BF-443F-C62C-1E17-0E539336B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425450"/>
            <a:ext cx="916463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fr-FR" sz="2400">
                <a:sym typeface="Wingdings" pitchFamily="2" charset="2"/>
              </a:rPr>
              <a:t>Résultats</a:t>
            </a:r>
            <a:r>
              <a:rPr lang="en-GB" altLang="fr-FR"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fr-FR">
                <a:sym typeface="Wingdings" pitchFamily="2" charset="2"/>
              </a:rPr>
              <a:t>La concentration de cortisol dans la salive après 28 jours de traitement par  </a:t>
            </a:r>
            <a:r>
              <a:rPr lang="en-GB" altLang="fr-FR" i="1">
                <a:sym typeface="Wingdings" pitchFamily="2" charset="2"/>
              </a:rPr>
              <a:t>Rhodiola </a:t>
            </a:r>
            <a:r>
              <a:rPr lang="en-GB" altLang="fr-FR">
                <a:sym typeface="Wingdings" pitchFamily="2" charset="2"/>
              </a:rPr>
              <a:t>était nettement réduite</a:t>
            </a:r>
          </a:p>
        </p:txBody>
      </p:sp>
      <p:pic>
        <p:nvPicPr>
          <p:cNvPr id="78850" name="Picture 6">
            <a:extLst>
              <a:ext uri="{FF2B5EF4-FFF2-40B4-BE49-F238E27FC236}">
                <a16:creationId xmlns:a16="http://schemas.microsoft.com/office/drawing/2014/main" id="{EF6167BC-9079-B113-0BBB-E70D9F65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060575"/>
            <a:ext cx="858202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8">
            <a:extLst>
              <a:ext uri="{FF2B5EF4-FFF2-40B4-BE49-F238E27FC236}">
                <a16:creationId xmlns:a16="http://schemas.microsoft.com/office/drawing/2014/main" id="{D11136BC-D6BA-1749-F0E4-3B8A58632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6381750"/>
            <a:ext cx="6475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CH" altLang="fr-FR" sz="1200"/>
              <a:t>Olsson et al., Planta Med. 2009 Feb;75(2):105-112 (Source: Schwabe Pharma )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868FBFCB-54E9-CF8A-5773-567954B71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52400"/>
            <a:ext cx="8915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CH" altLang="fr-FR" sz="40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Orpin rose: indications</a:t>
            </a:r>
            <a:endParaRPr lang="fr-FR" altLang="fr-FR" sz="400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6177AD32-305F-CE08-B3FA-64EDD98B3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800" b="1">
                <a:effectLst/>
                <a:latin typeface="Arial" panose="020B0604020202020204" pitchFamily="34" charset="0"/>
              </a:rPr>
              <a:t>Contre le stress et le surmenage</a:t>
            </a: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-fatigue, épuisement, irritabilité, tension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Pour améliorer les performances physiques (sportives)</a:t>
            </a: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Pour améliorer les performances intellectuelles (mémoire,concentration)</a:t>
            </a: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Contre les dysfonctions sexuelles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Contre la déprime et l’anxiété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Pour prévenir les infections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>
              <a:buSzTx/>
              <a:buFont typeface="Wingdings" pitchFamily="2" charset="2"/>
              <a:buChar char="§"/>
            </a:pPr>
            <a:endParaRPr lang="fr-FR" altLang="fr-FR" sz="2800">
              <a:effectLst/>
              <a:latin typeface="Arial" panose="020B0604020202020204" pitchFamily="34" charset="0"/>
            </a:endParaRPr>
          </a:p>
        </p:txBody>
      </p:sp>
      <p:sp>
        <p:nvSpPr>
          <p:cNvPr id="79875" name="Line 4">
            <a:extLst>
              <a:ext uri="{FF2B5EF4-FFF2-40B4-BE49-F238E27FC236}">
                <a16:creationId xmlns:a16="http://schemas.microsoft.com/office/drawing/2014/main" id="{2B7D82DF-5C96-7F30-48A1-EA3C993DD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219200"/>
            <a:ext cx="9244012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0B78102D-D84C-B451-2CFF-15C28DED3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52400"/>
            <a:ext cx="8915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CH" altLang="fr-FR" sz="40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Contre-indications de l’orpin rose</a:t>
            </a:r>
            <a:endParaRPr lang="fr-FR" altLang="fr-FR" sz="400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D1A77B42-6EB1-43DF-D208-0708B3341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Contre-indiqué chez l’enfant en bas âge (moins de 10 ans et les femmes enceintes et allaitantes (absence d’études)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Contre-indiqués chez les personnes bipolaires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La prudence s’impose chez les personnes souffrant d’hypertension ou d’hypotension: l’orpin rose peut conduire à des fluctuations de la tension artérielle  (vertiges)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r>
              <a:rPr lang="fr-CH" altLang="fr-FR" sz="2400" b="1">
                <a:effectLst/>
                <a:latin typeface="Arial" panose="020B0604020202020204" pitchFamily="34" charset="0"/>
              </a:rPr>
              <a:t>Ne pas prendre en même temps que des stimulants, y compris la caféine à doses élevées</a:t>
            </a: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endParaRPr lang="fr-CH" altLang="fr-FR" sz="2400" b="1">
              <a:effectLst/>
              <a:latin typeface="Arial" panose="020B0604020202020204" pitchFamily="34" charset="0"/>
            </a:endParaRPr>
          </a:p>
          <a:p>
            <a:pPr algn="just">
              <a:buSzTx/>
              <a:buFont typeface="Wingdings" pitchFamily="2" charset="2"/>
              <a:buChar char="§"/>
            </a:pPr>
            <a:endParaRPr lang="fr-FR" altLang="fr-FR" sz="2800">
              <a:effectLst/>
              <a:latin typeface="Arial" panose="020B0604020202020204" pitchFamily="34" charset="0"/>
            </a:endParaRPr>
          </a:p>
        </p:txBody>
      </p:sp>
      <p:sp>
        <p:nvSpPr>
          <p:cNvPr id="81923" name="Line 4">
            <a:extLst>
              <a:ext uri="{FF2B5EF4-FFF2-40B4-BE49-F238E27FC236}">
                <a16:creationId xmlns:a16="http://schemas.microsoft.com/office/drawing/2014/main" id="{2C1A8D10-B6D9-A5E5-2C21-A575B9759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219200"/>
            <a:ext cx="9244012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A9DDA86F-AC53-6C66-7238-8437D5AE5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Millepertuis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CC11F2C3-F964-8B6C-C461-0570D26A1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Herbe  de la St-Jean, dont la fête est le 24 juin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Selon la légende, l’huile rouge symboliserait le sang de Jean-Baptiste qui fut décapité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Appelé aussi </a:t>
            </a:r>
            <a:r>
              <a:rPr lang="en-GB" altLang="fr-FR" sz="2200" i="1">
                <a:latin typeface="Arial" panose="020B0604020202020204" pitchFamily="34" charset="0"/>
              </a:rPr>
              <a:t>Fuga daemonum</a:t>
            </a:r>
            <a:r>
              <a:rPr lang="en-GB" altLang="fr-FR" sz="2200">
                <a:latin typeface="Arial" panose="020B0604020202020204" pitchFamily="34" charset="0"/>
              </a:rPr>
              <a:t>  à cause de son odeur qui “chasse les démons”</a:t>
            </a:r>
          </a:p>
          <a:p>
            <a:pPr lvl="1" eaLnBrk="1" hangingPunct="1">
              <a:defRPr/>
            </a:pPr>
            <a:r>
              <a:rPr lang="en-GB" altLang="fr-FR" sz="2200" i="1">
                <a:latin typeface="Arial" panose="020B0604020202020204" pitchFamily="34" charset="0"/>
              </a:rPr>
              <a:t>Hypericum </a:t>
            </a:r>
            <a:r>
              <a:rPr lang="en-GB" altLang="fr-FR" sz="2200">
                <a:latin typeface="Arial" panose="020B0604020202020204" pitchFamily="34" charset="0"/>
              </a:rPr>
              <a:t> pourrait provenir du grec et signifier “au-dessus de l’icône” : la plante séchée était placée au-dessus de statuettes ou d’icônes placées à l’entrée des maisons pour protéger ces dernières des influences maléfiques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Utilisé dans le culte du solstice d’été par les anciennes peuplades germaniques: la couleur des fleurs fait penser au soleil car la plante est “</a:t>
            </a:r>
            <a:r>
              <a:rPr lang="en-GB" altLang="ja-JP" sz="2200">
                <a:latin typeface="Arial" panose="020B0604020202020204" pitchFamily="34" charset="0"/>
                <a:cs typeface="Arial" panose="020B0604020202020204" pitchFamily="34" charset="0"/>
              </a:rPr>
              <a:t>porteuse de lumière</a:t>
            </a:r>
            <a:r>
              <a:rPr lang="en-GB" altLang="fr-FR" sz="2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altLang="ja-JP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  <a:cs typeface="Arial" panose="020B0604020202020204" pitchFamily="34" charset="0"/>
              </a:rPr>
              <a:t>Millepertuis: du vieux français “</a:t>
            </a:r>
            <a:r>
              <a:rPr lang="en-GB" altLang="ja-JP" sz="2200">
                <a:latin typeface="Arial" panose="020B0604020202020204" pitchFamily="34" charset="0"/>
                <a:cs typeface="Arial" panose="020B0604020202020204" pitchFamily="34" charset="0"/>
              </a:rPr>
              <a:t>trou</a:t>
            </a:r>
            <a:r>
              <a:rPr lang="en-GB" altLang="fr-FR" sz="2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GB" altLang="ja-JP" sz="2200"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en-GB" altLang="fr-FR" sz="22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ja-JP" sz="2200">
                <a:latin typeface="Arial" panose="020B0604020202020204" pitchFamily="34" charset="0"/>
                <a:cs typeface="Arial" panose="020B0604020202020204" pitchFamily="34" charset="0"/>
              </a:rPr>
              <a:t>percé</a:t>
            </a:r>
            <a:r>
              <a:rPr lang="en-GB" altLang="fr-FR" sz="2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GB" altLang="ja-JP" sz="2200">
                <a:latin typeface="Arial" panose="020B0604020202020204" pitchFamily="34" charset="0"/>
                <a:cs typeface="Arial" panose="020B0604020202020204" pitchFamily="34" charset="0"/>
              </a:rPr>
              <a:t>   Il n</a:t>
            </a:r>
            <a:r>
              <a:rPr lang="en-GB" altLang="fr-FR" sz="22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GB" altLang="ja-JP" sz="2200">
                <a:latin typeface="Arial" panose="020B0604020202020204" pitchFamily="34" charset="0"/>
                <a:cs typeface="Arial" panose="020B0604020202020204" pitchFamily="34" charset="0"/>
              </a:rPr>
              <a:t>y a pas de trous dans les feuilles!</a:t>
            </a:r>
          </a:p>
          <a:p>
            <a:pPr eaLnBrk="1" hangingPunct="1">
              <a:defRPr/>
            </a:pPr>
            <a:endParaRPr lang="en-GB" altLang="fr-FR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Line 4">
            <a:extLst>
              <a:ext uri="{FF2B5EF4-FFF2-40B4-BE49-F238E27FC236}">
                <a16:creationId xmlns:a16="http://schemas.microsoft.com/office/drawing/2014/main" id="{0E5E2B14-7E30-A9A4-EABD-F76189704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052513"/>
            <a:ext cx="9244012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62035307-9D1C-F95C-3948-E64808961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ffectLst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C58B9786-32A8-FB1E-EAB6-250833591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ffectLst/>
            </a:endParaRPr>
          </a:p>
        </p:txBody>
      </p:sp>
      <p:pic>
        <p:nvPicPr>
          <p:cNvPr id="64515" name="70c65e7e-0bb0-4313-9567-8bacf8f943f1" descr="DAC31E49-DFD3-4443-B9A2-1E254108CBCC@linksys">
            <a:extLst>
              <a:ext uri="{FF2B5EF4-FFF2-40B4-BE49-F238E27FC236}">
                <a16:creationId xmlns:a16="http://schemas.microsoft.com/office/drawing/2014/main" id="{1A88CF09-9CBF-324A-D5B4-B1E60B95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-171450"/>
            <a:ext cx="10225088" cy="764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5" descr="dsc_0305">
            <a:extLst>
              <a:ext uri="{FF2B5EF4-FFF2-40B4-BE49-F238E27FC236}">
                <a16:creationId xmlns:a16="http://schemas.microsoft.com/office/drawing/2014/main" id="{248F9169-CD51-649E-2CD0-44D68357A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619125"/>
            <a:ext cx="12192000" cy="80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70D54B6D-F7F3-D78A-DA7F-F1544F179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ffectLst/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6BA58805-E9A3-DA03-0B9E-A11B568B3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>
              <a:effectLst/>
            </a:endParaRPr>
          </a:p>
        </p:txBody>
      </p:sp>
      <p:pic>
        <p:nvPicPr>
          <p:cNvPr id="66563" name="38ee8c7e-0f8e-4efa-9eee-7308767881c0" descr="A76EF7BE-D7D4-4B35-8108-B3F7E462BEF3@linksys">
            <a:extLst>
              <a:ext uri="{FF2B5EF4-FFF2-40B4-BE49-F238E27FC236}">
                <a16:creationId xmlns:a16="http://schemas.microsoft.com/office/drawing/2014/main" id="{CD6A3667-8FC1-69C5-D832-7E7F1D07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38" y="-242888"/>
            <a:ext cx="10066338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7770CC2-409D-BF83-97FA-05E39624E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fr-FR" sz="4800">
                <a:solidFill>
                  <a:srgbClr val="FAFD00"/>
                </a:solidFill>
                <a:latin typeface="Arial" panose="020B0604020202020204" pitchFamily="34" charset="0"/>
              </a:rPr>
              <a:t>Aronie ou aronia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17900D7-A381-46DF-EF73-BA0323C67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4488" y="1916113"/>
            <a:ext cx="9288462" cy="49418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CH" altLang="fr-FR" sz="2800">
                <a:latin typeface="Arial" panose="020B0604020202020204" pitchFamily="34" charset="0"/>
              </a:rPr>
              <a:t>Fruit de </a:t>
            </a:r>
            <a:r>
              <a:rPr lang="fr-CH" altLang="fr-FR" sz="2800" i="1">
                <a:latin typeface="Arial" panose="020B0604020202020204" pitchFamily="34" charset="0"/>
              </a:rPr>
              <a:t>Aronia  melanocarpa </a:t>
            </a:r>
            <a:r>
              <a:rPr lang="fr-CH" altLang="fr-FR" sz="2800">
                <a:latin typeface="Arial" panose="020B0604020202020204" pitchFamily="34" charset="0"/>
              </a:rPr>
              <a:t>(Michx.)  Elliot ( Rosaceae )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CH" altLang="fr-FR" sz="2800">
                <a:latin typeface="Arial" panose="020B0604020202020204" pitchFamily="34" charset="0"/>
              </a:rPr>
              <a:t>Schwarze Apfelbeere, black chokeberry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native  de l’Amérique du Nord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Introduite en Europe  de l’Est et en Russie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Culture à grande échelle  pour la fabrication de produits dérivés  ( extraits, jus, confitures, etc.)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Depuis peu : cultures en Suisse ( arbuste facile à cultiver , résiste  aux très basses températures )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endParaRPr lang="fr-CH" altLang="fr-FR" sz="2800"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Très riche en polyphénols: jusqu’à 1480 mg d’anthocyanines  pour  100 g  de fruits frais</a:t>
            </a:r>
            <a:endParaRPr lang="fr-FR" altLang="fr-FR" sz="2800">
              <a:latin typeface="Arial" panose="020B0604020202020204" pitchFamily="34" charset="0"/>
            </a:endParaRPr>
          </a:p>
        </p:txBody>
      </p:sp>
      <p:sp>
        <p:nvSpPr>
          <p:cNvPr id="67587" name="Line 4">
            <a:extLst>
              <a:ext uri="{FF2B5EF4-FFF2-40B4-BE49-F238E27FC236}">
                <a16:creationId xmlns:a16="http://schemas.microsoft.com/office/drawing/2014/main" id="{999193C2-E99C-4B44-2657-01993B916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050" y="1557338"/>
            <a:ext cx="9244013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6ADBAB6-647B-276A-0A3E-2FBBBA2CA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fr-FR" sz="4800">
                <a:solidFill>
                  <a:srgbClr val="FAFD00"/>
                </a:solidFill>
                <a:latin typeface="Arial" panose="020B0604020202020204" pitchFamily="34" charset="0"/>
              </a:rPr>
              <a:t>Aronie ou aronia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D577C6B-B6F1-06C1-1E15-FE198CE0F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4488" y="1916113"/>
            <a:ext cx="9288462" cy="49418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CH" altLang="fr-FR" sz="2800">
                <a:latin typeface="Arial" panose="020B0604020202020204" pitchFamily="34" charset="0"/>
              </a:rPr>
              <a:t>Considéré comme le fruit le plus riche en polyphénols, surtout  anthocyanines , anthocyanidines et proanthocyanidines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  <a:defRPr/>
            </a:pPr>
            <a:endParaRPr lang="fr-CH" altLang="fr-FR" sz="2800"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propriétés  hépatoprotectives  et  immunostimulantes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propriétés  anti-inflammatoires et cardioprotectives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prévention de la maladie d’Alzheimer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prévention  de divers cancers ( œsophage, côlon)</a:t>
            </a: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800">
                <a:latin typeface="Arial" panose="020B0604020202020204" pitchFamily="34" charset="0"/>
              </a:rPr>
              <a:t>Abaisse le taux de cholestérol sanguin 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  <a:defRPr/>
            </a:pPr>
            <a:endParaRPr lang="fr-CH" altLang="fr-FR" sz="2800"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FontTx/>
              <a:buChar char="-"/>
              <a:defRPr/>
            </a:pPr>
            <a:r>
              <a:rPr lang="fr-CH" altLang="fr-FR" sz="2000">
                <a:latin typeface="Arial" panose="020B0604020202020204" pitchFamily="34" charset="0"/>
              </a:rPr>
              <a:t>Zapolska-Downar,D. et al, European Journal of Nutrition 51, 563 – 572(2012)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sp>
        <p:nvSpPr>
          <p:cNvPr id="69635" name="Line 4">
            <a:extLst>
              <a:ext uri="{FF2B5EF4-FFF2-40B4-BE49-F238E27FC236}">
                <a16:creationId xmlns:a16="http://schemas.microsoft.com/office/drawing/2014/main" id="{15F31365-FE91-3A63-4AD4-134F26208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050" y="1557338"/>
            <a:ext cx="9244013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DA57BD-DBEB-1C0D-60DA-2B21E8067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" y="0"/>
            <a:ext cx="989313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12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077F102-F147-03C3-FF16-EEF2F471F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495300" y="-99392"/>
            <a:ext cx="8915400" cy="3772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altLang="fr-FR" dirty="0">
              <a:effectLst/>
            </a:endParaRPr>
          </a:p>
        </p:txBody>
      </p:sp>
      <p:pic>
        <p:nvPicPr>
          <p:cNvPr id="29699" name="7c3b5aed-1ab0-4c27-933e-a2f8c713cf29" descr="D2344F8C-9C30-4D8B-97DA-E063DF74C241@linksys">
            <a:extLst>
              <a:ext uri="{FF2B5EF4-FFF2-40B4-BE49-F238E27FC236}">
                <a16:creationId xmlns:a16="http://schemas.microsoft.com/office/drawing/2014/main" id="{6ABD428F-6681-605B-6449-389375F3E62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7104"/>
            <a:ext cx="9993560" cy="691510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>
            <a:extLst>
              <a:ext uri="{FF2B5EF4-FFF2-40B4-BE49-F238E27FC236}">
                <a16:creationId xmlns:a16="http://schemas.microsoft.com/office/drawing/2014/main" id="{30F0558B-ED96-226A-464E-C818F5645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901825"/>
            <a:ext cx="4933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H" altLang="fr-FR" sz="2800">
                <a:solidFill>
                  <a:srgbClr val="003300"/>
                </a:solidFill>
                <a:latin typeface="Arial" panose="020B0604020202020204" pitchFamily="34" charset="0"/>
              </a:rPr>
              <a:t>Indications thérapeutiques :</a:t>
            </a:r>
            <a:endParaRPr lang="fr-FR" altLang="fr-FR" sz="2800">
              <a:solidFill>
                <a:srgbClr val="003300"/>
              </a:solidFill>
            </a:endParaRPr>
          </a:p>
        </p:txBody>
      </p:sp>
      <p:sp>
        <p:nvSpPr>
          <p:cNvPr id="436227" name="Text Box 3">
            <a:extLst>
              <a:ext uri="{FF2B5EF4-FFF2-40B4-BE49-F238E27FC236}">
                <a16:creationId xmlns:a16="http://schemas.microsoft.com/office/drawing/2014/main" id="{F7C47B5B-97FE-C8FC-F2AF-01D32F25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9060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CH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        Les fruits de la myrtille</a:t>
            </a:r>
            <a:endParaRPr lang="fr-FR" sz="4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347AD1C3-8E78-8842-4673-A25029B0B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581525"/>
            <a:ext cx="61214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355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355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355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355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355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br>
              <a:rPr lang="fr-CH" altLang="fr-FR" sz="2000">
                <a:latin typeface="Arial" panose="020B0604020202020204" pitchFamily="34" charset="0"/>
              </a:rPr>
            </a:br>
            <a:r>
              <a:rPr lang="fr-CH" altLang="fr-FR" sz="2200">
                <a:latin typeface="Arial" panose="020B0604020202020204" pitchFamily="34" charset="0"/>
              </a:rPr>
              <a:t>- insuffisance veineuse (jambes lourdes)</a:t>
            </a:r>
            <a:br>
              <a:rPr lang="fr-CH" altLang="fr-FR" sz="2200">
                <a:latin typeface="Arial" panose="020B0604020202020204" pitchFamily="34" charset="0"/>
              </a:rPr>
            </a:br>
            <a:r>
              <a:rPr lang="fr-CH" altLang="fr-FR" sz="2200">
                <a:latin typeface="Arial" panose="020B0604020202020204" pitchFamily="34" charset="0"/>
              </a:rPr>
              <a:t>- symptomatologie hémorroïdaire</a:t>
            </a:r>
            <a:br>
              <a:rPr lang="fr-CH" altLang="fr-FR" sz="2200">
                <a:latin typeface="Arial" panose="020B0604020202020204" pitchFamily="34" charset="0"/>
              </a:rPr>
            </a:br>
            <a:r>
              <a:rPr lang="fr-CH" altLang="fr-FR" sz="2200">
                <a:latin typeface="Arial" panose="020B0604020202020204" pitchFamily="34" charset="0"/>
              </a:rPr>
              <a:t>- acuité visuelle nocturne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7608E42F-561D-C6EE-56B1-B063993CA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40438"/>
            <a:ext cx="9024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H" altLang="fr-FR" sz="2000">
                <a:solidFill>
                  <a:srgbClr val="003300"/>
                </a:solidFill>
                <a:latin typeface="Arial" panose="020B0604020202020204" pitchFamily="34" charset="0"/>
              </a:rPr>
              <a:t>* En cas de persistance de la diarrhée au-delà de 3-4 jours, indispensable</a:t>
            </a:r>
          </a:p>
          <a:p>
            <a:r>
              <a:rPr lang="fr-CH" altLang="fr-FR" sz="2000">
                <a:solidFill>
                  <a:srgbClr val="003300"/>
                </a:solidFill>
                <a:latin typeface="Arial" panose="020B0604020202020204" pitchFamily="34" charset="0"/>
              </a:rPr>
              <a:t>  de consulter un médecin.</a:t>
            </a:r>
          </a:p>
        </p:txBody>
      </p:sp>
      <p:sp>
        <p:nvSpPr>
          <p:cNvPr id="436230" name="Text Box 6">
            <a:extLst>
              <a:ext uri="{FF2B5EF4-FFF2-40B4-BE49-F238E27FC236}">
                <a16:creationId xmlns:a16="http://schemas.microsoft.com/office/drawing/2014/main" id="{C39D1A91-723B-0A22-3634-CCD2FB12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192213"/>
            <a:ext cx="719568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CH" sz="28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            Vaccinium </a:t>
            </a:r>
            <a:r>
              <a:rPr lang="fr-CH" sz="2800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myrtillus</a:t>
            </a:r>
            <a:r>
              <a:rPr lang="fr-CH" sz="2800" dirty="0">
                <a:solidFill>
                  <a:srgbClr val="00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fr-CH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L. (</a:t>
            </a:r>
            <a:r>
              <a:rPr lang="fr-CH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Ericaceae</a:t>
            </a:r>
            <a:r>
              <a:rPr lang="fr-CH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Arial" charset="0"/>
              </a:rPr>
              <a:t>)</a:t>
            </a:r>
            <a:endParaRPr lang="fr-FR" sz="28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FA5B287B-0CF2-931A-A431-A1395739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2420938"/>
            <a:ext cx="92964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CH" altLang="fr-FR" sz="2200" dirty="0">
                <a:latin typeface="Arial" panose="020B0604020202020204" pitchFamily="34" charset="0"/>
              </a:rPr>
              <a:t>fruits séchés :	</a:t>
            </a:r>
          </a:p>
          <a:p>
            <a:pPr eaLnBrk="1" hangingPunct="1"/>
            <a:r>
              <a:rPr lang="fr-CH" altLang="fr-FR" sz="2200" dirty="0">
                <a:latin typeface="Arial" panose="020B0604020202020204" pitchFamily="34" charset="0"/>
              </a:rPr>
              <a:t>		- diarrhées aspécifiques*, aiguës (Pharmacopée 			  Européenne)</a:t>
            </a:r>
          </a:p>
          <a:p>
            <a:pPr eaLnBrk="1" hangingPunct="1"/>
            <a:r>
              <a:rPr lang="fr-CH" altLang="fr-FR" sz="2200" dirty="0">
                <a:latin typeface="Arial" panose="020B0604020202020204" pitchFamily="34" charset="0"/>
              </a:rPr>
              <a:t>		- traitement local des inflammations légères des 			  muqueuses buccales et pharyngées.</a:t>
            </a:r>
            <a:endParaRPr lang="fr-FR" altLang="fr-FR" sz="2200" dirty="0">
              <a:latin typeface="Arial" panose="020B0604020202020204" pitchFamily="34" charset="0"/>
            </a:endParaRP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906DE0A5-8A29-D550-A94E-37AB392F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4292600"/>
            <a:ext cx="85122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CH" altLang="fr-FR" sz="2200" dirty="0">
                <a:latin typeface="Arial" panose="020B0604020202020204" pitchFamily="34" charset="0"/>
              </a:rPr>
              <a:t>extraits standardisés en </a:t>
            </a:r>
            <a:r>
              <a:rPr lang="fr-CH" altLang="fr-FR" sz="2200" dirty="0" err="1">
                <a:latin typeface="Arial" panose="020B0604020202020204" pitchFamily="34" charset="0"/>
              </a:rPr>
              <a:t>anthocyanosides</a:t>
            </a:r>
            <a:r>
              <a:rPr lang="fr-CH" altLang="fr-FR" sz="2200" dirty="0">
                <a:latin typeface="Arial" panose="020B0604020202020204" pitchFamily="34" charset="0"/>
              </a:rPr>
              <a:t> (pigments colorés)</a:t>
            </a:r>
            <a:endParaRPr lang="fr-FR" altLang="fr-FR" sz="2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FEEC650B-9CC1-4518-8289-D8FBCCA4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1775" y="981075"/>
            <a:ext cx="105140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8000" tIns="550800" rIns="558000" bIns="550800"/>
          <a:lstStyle>
            <a:lvl1pPr marL="304800" indent="-3048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endParaRPr lang="fr-CH" altLang="en-US" sz="2600" b="0">
              <a:latin typeface="Arial" panose="020B0604020202020204" pitchFamily="34" charset="0"/>
            </a:endParaRPr>
          </a:p>
          <a:p>
            <a:r>
              <a:rPr lang="fr-CH" altLang="en-US" sz="2600" b="0">
                <a:latin typeface="Arial" panose="020B0604020202020204" pitchFamily="34" charset="0"/>
              </a:rPr>
              <a:t>Etude </a:t>
            </a:r>
            <a:r>
              <a:rPr lang="fr-CH" altLang="en-US" sz="2600" b="0" i="1">
                <a:latin typeface="Arial" panose="020B0604020202020204" pitchFamily="34" charset="0"/>
              </a:rPr>
              <a:t>in vivo </a:t>
            </a:r>
            <a:r>
              <a:rPr lang="fr-CH" altLang="en-US" sz="2600" b="0">
                <a:latin typeface="Arial" panose="020B0604020202020204" pitchFamily="34" charset="0"/>
              </a:rPr>
              <a:t>sur des souris : administration quotidienne de jus de myrtille lyophilisé pendant 2 mois: meilleur sens de l</a:t>
            </a:r>
            <a:r>
              <a:rPr lang="fr-CH" altLang="fr-FR" sz="2600" b="0">
                <a:latin typeface="Arial" panose="020B0604020202020204" pitchFamily="34" charset="0"/>
              </a:rPr>
              <a:t>’</a:t>
            </a:r>
            <a:r>
              <a:rPr lang="fr-CH" altLang="en-US" sz="2600" b="0">
                <a:latin typeface="Arial" panose="020B0604020202020204" pitchFamily="34" charset="0"/>
              </a:rPr>
              <a:t>orientation dans un labyrinthe</a:t>
            </a:r>
          </a:p>
          <a:p>
            <a:pPr>
              <a:buFontTx/>
              <a:buChar char="-"/>
            </a:pPr>
            <a:endParaRPr lang="fr-CH" altLang="en-US" sz="2600" b="0">
              <a:latin typeface="Arial" panose="020B0604020202020204" pitchFamily="34" charset="0"/>
            </a:endParaRPr>
          </a:p>
          <a:p>
            <a:r>
              <a:rPr lang="fr-CH" altLang="en-US" sz="2600" b="0">
                <a:latin typeface="Arial" panose="020B0604020202020204" pitchFamily="34" charset="0"/>
              </a:rPr>
              <a:t>Etude clinique avec des volontaires âgés de 70 ans qui ont bu 2.0-2.5 dl de jus de myrtille par j  pendant 2 mois</a:t>
            </a:r>
          </a:p>
          <a:p>
            <a:endParaRPr lang="fr-CH" altLang="en-US" sz="2600" b="0">
              <a:latin typeface="Arial" panose="020B0604020202020204" pitchFamily="34" charset="0"/>
            </a:endParaRPr>
          </a:p>
          <a:p>
            <a:r>
              <a:rPr lang="fr-CH" altLang="en-US" sz="2600" b="0">
                <a:latin typeface="Arial" panose="020B0604020202020204" pitchFamily="34" charset="0"/>
              </a:rPr>
              <a:t>			</a:t>
            </a:r>
            <a:r>
              <a:rPr lang="fr-CH" altLang="en-US" sz="2600" b="0" i="1">
                <a:latin typeface="Arial" panose="020B0604020202020204" pitchFamily="34" charset="0"/>
              </a:rPr>
              <a:t>The blueberry juice group showed significant improvment on learning and memory tests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F5EE1CC0-0A88-BDA9-9D10-593C38C3F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8" y="260350"/>
            <a:ext cx="8824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CH" altLang="en-US" sz="3200">
                <a:solidFill>
                  <a:srgbClr val="FFFF00"/>
                </a:solidFill>
                <a:latin typeface="Arial" panose="020B0604020202020204" pitchFamily="34" charset="0"/>
              </a:rPr>
              <a:t>Le jus de myrtille pour améliorer la mémoire </a:t>
            </a:r>
          </a:p>
          <a:p>
            <a:r>
              <a:rPr lang="fr-CH" altLang="en-US" sz="3200">
                <a:solidFill>
                  <a:srgbClr val="FFFF00"/>
                </a:solidFill>
                <a:latin typeface="Arial" panose="020B0604020202020204" pitchFamily="34" charset="0"/>
              </a:rPr>
              <a:t>des personnes âgées</a:t>
            </a:r>
            <a:endParaRPr lang="en-US" altLang="en-US" sz="32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C467C248-3C8F-A5B8-1EA8-33726B029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989638"/>
            <a:ext cx="95615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CH" altLang="en-US" sz="1400" b="0">
                <a:latin typeface="Arial" panose="020B0604020202020204" pitchFamily="34" charset="0"/>
                <a:cs typeface="Arial" panose="020B0604020202020204" pitchFamily="34" charset="0"/>
              </a:rPr>
              <a:t>R Krikorian et al.,  Blueberry supplementation  improves memory in older adults, </a:t>
            </a:r>
            <a:r>
              <a:rPr lang="fr-CH" altLang="en-US" sz="1400" b="0" i="1">
                <a:latin typeface="Arial" panose="020B0604020202020204" pitchFamily="34" charset="0"/>
                <a:cs typeface="Arial" panose="020B0604020202020204" pitchFamily="34" charset="0"/>
              </a:rPr>
              <a:t>Journal of Agricultural and Food Chemistry </a:t>
            </a:r>
            <a:r>
              <a:rPr lang="fr-CH" altLang="en-US" sz="1400" b="0">
                <a:latin typeface="Arial" panose="020B0604020202020204" pitchFamily="34" charset="0"/>
                <a:cs typeface="Arial" panose="020B0604020202020204" pitchFamily="34" charset="0"/>
              </a:rPr>
              <a:t>58, 3996-4000 (2010).</a:t>
            </a:r>
          </a:p>
          <a:p>
            <a:pPr eaLnBrk="1" hangingPunct="1"/>
            <a:endParaRPr lang="fr-FR" altLang="en-US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AutoShape 6">
            <a:extLst>
              <a:ext uri="{FF2B5EF4-FFF2-40B4-BE49-F238E27FC236}">
                <a16:creationId xmlns:a16="http://schemas.microsoft.com/office/drawing/2014/main" id="{0C1AC53C-DD5D-4640-B379-3C996ADBF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4581525"/>
            <a:ext cx="1152525" cy="287338"/>
          </a:xfrm>
          <a:prstGeom prst="rightArrow">
            <a:avLst>
              <a:gd name="adj1" fmla="val 50000"/>
              <a:gd name="adj2" fmla="val 100276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35332796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BDFF1B3-DBAE-9998-7696-74328F672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CH" altLang="zh-CN" sz="360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CH" altLang="en-US" sz="360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  myrtille pour augmenter l</a:t>
            </a:r>
            <a:r>
              <a:rPr lang="fr-CH" altLang="fr-FR" sz="360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’</a:t>
            </a:r>
            <a:r>
              <a:rPr lang="fr-CH" altLang="en-US" sz="360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attention et la concentration de l</a:t>
            </a:r>
            <a:r>
              <a:rPr lang="fr-CH" altLang="fr-FR" sz="360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’</a:t>
            </a:r>
            <a:r>
              <a:rPr lang="fr-CH" altLang="en-US" sz="3600"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enfant</a:t>
            </a:r>
            <a:br>
              <a:rPr lang="en-GB" altLang="en-US" sz="3600">
                <a:effectLst/>
                <a:ea typeface="SimSun" panose="02010600030101010101" pitchFamily="2" charset="-122"/>
                <a:cs typeface="Arial" panose="020B0604020202020204" pitchFamily="34" charset="0"/>
              </a:rPr>
            </a:br>
            <a:endParaRPr lang="fr-FR" altLang="en-US" sz="360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48E63BE-3833-29A1-E7DB-69B039CC7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700213"/>
            <a:ext cx="891540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Etude clinique, en double-aveugle contre placebo, publiée dans  </a:t>
            </a:r>
            <a:r>
              <a:rPr lang="fr-CH" altLang="en-US" sz="240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&amp; Function, The Royal Society of Chemistry </a:t>
            </a: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fr-CH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 enfants âgés de 7 à 10 ans ont reçu 30 g de myrtilles lyophilisées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 un placebo formé de 8.9 g de fructose, de 7.99 g de glucose et de 400 m g de vitamine C ( correspondant aux nutriments de 30 g de myrtillles lyophilisées ).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 enfants ont été questionnés 3 h après l</a:t>
            </a:r>
            <a:r>
              <a:rPr lang="fr-CH" altLang="fr-FR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ingestion des myrtilles ou du placebo au moyen de la méthode </a:t>
            </a:r>
            <a:r>
              <a:rPr lang="fr-CH" altLang="en-US" sz="240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Modified  Attention Network</a:t>
            </a: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en-US" sz="240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 MANT 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CH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r-CH" altLang="en-US" sz="1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http://pubs.rsc.org/en/content/articlepdf/2017/fo/c7fo00832e</a:t>
            </a:r>
            <a:endParaRPr lang="en-GB" altLang="en-US" sz="18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r-FR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4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>
            <a:extLst>
              <a:ext uri="{FF2B5EF4-FFF2-40B4-BE49-F238E27FC236}">
                <a16:creationId xmlns:a16="http://schemas.microsoft.com/office/drawing/2014/main" id="{1057A78B-FCE4-38F2-F4EB-3B2095EAB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3825" y="-26988"/>
            <a:ext cx="6897688" cy="114300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altLang="fr-FR">
                <a:solidFill>
                  <a:srgbClr val="FAF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Millepertuis</a:t>
            </a:r>
          </a:p>
        </p:txBody>
      </p:sp>
      <p:sp>
        <p:nvSpPr>
          <p:cNvPr id="1206275" name="Rectangle 3">
            <a:extLst>
              <a:ext uri="{FF2B5EF4-FFF2-40B4-BE49-F238E27FC236}">
                <a16:creationId xmlns:a16="http://schemas.microsoft.com/office/drawing/2014/main" id="{A19F20E0-185B-F8A0-FC8B-566505BC7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5925" y="1125538"/>
            <a:ext cx="9145588" cy="43926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fr-FR" sz="220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Utilisé depuis plus de 2000 ans pour ses vertus thérapeutiques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Cité dans les ouvrages de Dioscoride (1er siècle après J.-C.) et de Pline l’Ancien (23 – 79)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Dioscoride  recommande de le frotter sur les brûlures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Les médecins de l’Antiquité utilisaient l’huile rouge de millepertuis pour cautériser les plaies et brûlures des soldats blessés au champ de bataille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La plante devient populaire entre le 16ème et le 17ème siècle par les écrits de Paracelse qui la recommande pour son action vulnéraire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Au Moyen-Âge, on utilisait les sommités fleuries pour traiter l’anxiété et la névrose</a:t>
            </a:r>
          </a:p>
          <a:p>
            <a:pPr lvl="1" eaLnBrk="1" hangingPunct="1">
              <a:defRPr/>
            </a:pPr>
            <a:r>
              <a:rPr lang="en-GB" altLang="fr-FR" sz="2200">
                <a:latin typeface="Arial" panose="020B0604020202020204" pitchFamily="34" charset="0"/>
              </a:rPr>
              <a:t>En 1525, Paracelse reommande le millepertuis pour traiter les symptômes psychotiques (mélancolies graves, agitations nerv.)</a:t>
            </a:r>
          </a:p>
        </p:txBody>
      </p:sp>
      <p:sp>
        <p:nvSpPr>
          <p:cNvPr id="25603" name="Line 4">
            <a:extLst>
              <a:ext uri="{FF2B5EF4-FFF2-40B4-BE49-F238E27FC236}">
                <a16:creationId xmlns:a16="http://schemas.microsoft.com/office/drawing/2014/main" id="{545AE769-9F6B-633A-8D75-98277D21F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052513"/>
            <a:ext cx="9244012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00D614E-C928-2D61-27F2-86D8A1B00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CH" altLang="zh-CN" sz="3600">
                <a:effectLst/>
                <a:ea typeface="SimSun" panose="02010600030101010101" pitchFamily="2" charset="-122"/>
              </a:rPr>
              <a:t> </a:t>
            </a:r>
            <a:r>
              <a:rPr lang="fr-CH" altLang="en-US" sz="36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 myrtille pour augmenter l</a:t>
            </a:r>
            <a:r>
              <a:rPr lang="fr-CH" altLang="fr-FR" sz="36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CH" altLang="en-US" sz="36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attention et la concentration de l</a:t>
            </a:r>
            <a:r>
              <a:rPr lang="fr-CH" altLang="fr-FR" sz="36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CH" altLang="en-US" sz="36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enfant</a:t>
            </a:r>
            <a:br>
              <a:rPr lang="en-GB" altLang="en-US" sz="3600">
                <a:effectLst/>
              </a:rPr>
            </a:br>
            <a:endParaRPr lang="fr-FR" altLang="en-US" sz="3600">
              <a:effectLst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C635052-ECAB-D802-7096-E267D9E69A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773238"/>
            <a:ext cx="891540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fr-CH" altLang="en-US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 réponses aux questions et les performances étaient nettement plus rapides chez les enfants qui avaient reçu les myrtilles.</a:t>
            </a:r>
          </a:p>
          <a:p>
            <a:pPr>
              <a:lnSpc>
                <a:spcPct val="90000"/>
              </a:lnSpc>
            </a:pPr>
            <a:r>
              <a:rPr lang="fr-CH" altLang="en-US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 chercheurs ont aussi observé une nette amélioration de la fonction exécutive</a:t>
            </a:r>
            <a:endParaRPr lang="fr-CH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r-CH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r-CH" altLang="en-US" sz="240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blueberry supplementation may contribute to increase school performances in young chldren !</a:t>
            </a:r>
          </a:p>
          <a:p>
            <a:pPr>
              <a:lnSpc>
                <a:spcPct val="90000"/>
              </a:lnSpc>
            </a:pPr>
            <a:endParaRPr lang="fr-CH" altLang="en-US" sz="2400" i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r-CH" altLang="en-US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études sont en cours avec un nombre plus élevé de participants</a:t>
            </a:r>
          </a:p>
          <a:p>
            <a:pPr>
              <a:lnSpc>
                <a:spcPct val="90000"/>
              </a:lnSpc>
            </a:pPr>
            <a:endParaRPr lang="fr-CH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r-CH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fr-FR" alt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4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0BDD91FD-1396-F211-42EF-12836355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52400"/>
            <a:ext cx="851376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FCD277C3-6901-E16B-577F-AD928BB2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448800" cy="6378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003EA30-1C5D-312D-B131-05946A9F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268413"/>
            <a:ext cx="9145587" cy="4967287"/>
          </a:xfrm>
          <a:prstGeom prst="rect">
            <a:avLst/>
          </a:prstGeom>
          <a:gradFill rotWithShape="0">
            <a:gsLst>
              <a:gs pos="0">
                <a:srgbClr val="3E593E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GB" alt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2B58E24C-B51A-A2BA-F1E6-217EAFA7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3087688" cy="49672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1E0F43AF-26C8-8382-3372-875EAD7CB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2924175"/>
            <a:ext cx="3086100" cy="2357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085" name="Text Box 5">
            <a:extLst>
              <a:ext uri="{FF2B5EF4-FFF2-40B4-BE49-F238E27FC236}">
                <a16:creationId xmlns:a16="http://schemas.microsoft.com/office/drawing/2014/main" id="{2377DCB7-899A-38B2-A85E-55BD8154B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06375"/>
            <a:ext cx="9906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fr-FR" sz="4000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Hypericum perforatum</a:t>
            </a:r>
            <a:r>
              <a:rPr lang="en-US" altLang="fr-FR" sz="40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(Hypericaceae)</a:t>
            </a:r>
          </a:p>
        </p:txBody>
      </p:sp>
      <p:pic>
        <p:nvPicPr>
          <p:cNvPr id="31749" name="Picture 6">
            <a:extLst>
              <a:ext uri="{FF2B5EF4-FFF2-40B4-BE49-F238E27FC236}">
                <a16:creationId xmlns:a16="http://schemas.microsoft.com/office/drawing/2014/main" id="{7A0B0441-E1A5-3490-EAE5-E23389A6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860800"/>
            <a:ext cx="20558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>
            <a:extLst>
              <a:ext uri="{FF2B5EF4-FFF2-40B4-BE49-F238E27FC236}">
                <a16:creationId xmlns:a16="http://schemas.microsoft.com/office/drawing/2014/main" id="{A66DD035-5382-0C16-2D5D-66ABD44C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84313"/>
            <a:ext cx="25558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8">
            <a:extLst>
              <a:ext uri="{FF2B5EF4-FFF2-40B4-BE49-F238E27FC236}">
                <a16:creationId xmlns:a16="http://schemas.microsoft.com/office/drawing/2014/main" id="{506999EC-C371-BABA-8E3E-B8B4B0DB9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3268663"/>
            <a:ext cx="1079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400">
                <a:latin typeface="Arial" panose="020B0604020202020204" pitchFamily="34" charset="0"/>
              </a:rPr>
              <a:t>Hyperforin</a:t>
            </a:r>
          </a:p>
        </p:txBody>
      </p:sp>
      <p:sp>
        <p:nvSpPr>
          <p:cNvPr id="31752" name="Text Box 9">
            <a:extLst>
              <a:ext uri="{FF2B5EF4-FFF2-40B4-BE49-F238E27FC236}">
                <a16:creationId xmlns:a16="http://schemas.microsoft.com/office/drawing/2014/main" id="{6ECCC77D-9FBA-CD5A-5FE0-16F17EC05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700" y="5861050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400">
                <a:latin typeface="Arial" panose="020B0604020202020204" pitchFamily="34" charset="0"/>
              </a:rPr>
              <a:t>Hypericin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70620A7-AE9C-2F97-2506-7DE226C1D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511300"/>
            <a:ext cx="8572500" cy="4578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fr-CH" altLang="fr-FR">
              <a:cs typeface="Arial" panose="020B0604020202020204" pitchFamily="34" charset="0"/>
            </a:endParaRP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F28D595E-60C2-74DA-E4D4-D33C9000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"/>
            <a:ext cx="9906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fr-FR" sz="3600" i="1">
                <a:solidFill>
                  <a:schemeClr val="tx2"/>
                </a:solidFill>
              </a:rPr>
              <a:t>Hypericum perforatum </a:t>
            </a:r>
            <a:r>
              <a:rPr lang="en-GB" altLang="fr-FR" sz="3600">
                <a:solidFill>
                  <a:schemeClr val="tx2"/>
                </a:solidFill>
              </a:rPr>
              <a:t>: activités biologiques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67A98C1E-FEF4-10B5-FB27-AF3379431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2338388"/>
            <a:ext cx="7724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2857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"/>
            </a:pPr>
            <a:r>
              <a:rPr lang="en-GB" altLang="fr-FR" sz="2800"/>
              <a:t>antibiotique, vulnéraire  en  usage externe (</a:t>
            </a:r>
            <a:r>
              <a:rPr lang="en-GB" altLang="fr-FR" sz="2800" i="1"/>
              <a:t>oleum hyperici</a:t>
            </a:r>
            <a:r>
              <a:rPr lang="en-GB" altLang="fr-FR" sz="2800"/>
              <a:t>)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"/>
            </a:pPr>
            <a:endParaRPr lang="en-GB" altLang="fr-FR" sz="280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"/>
            </a:pPr>
            <a:r>
              <a:rPr lang="en-GB" altLang="fr-FR" sz="2800"/>
              <a:t>Effet  antidépresseur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"/>
            </a:pPr>
            <a:endParaRPr lang="en-GB" altLang="fr-FR" sz="280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"/>
            </a:pPr>
            <a:r>
              <a:rPr lang="en-GB" altLang="fr-FR" sz="2800"/>
              <a:t>Phototoxicité  et interactions avec d’autres médicaments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"/>
            </a:pPr>
            <a:endParaRPr lang="en-GB" altLang="fr-FR" sz="280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</a:pPr>
            <a:endParaRPr lang="en-GB" altLang="fr-FR" sz="280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"/>
            </a:pPr>
            <a:endParaRPr lang="en-GB" altLang="fr-FR" sz="280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GB" altLang="fr-FR" sz="2800"/>
              <a:t> 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GB" altLang="fr-FR" sz="2800"/>
              <a:t> 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endParaRPr lang="en-GB" altLang="fr-FR" sz="280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Érable">
  <a:themeElements>
    <a:clrScheme name="Personnalisée 4">
      <a:dk1>
        <a:srgbClr val="000000"/>
      </a:dk1>
      <a:lt1>
        <a:srgbClr val="FFFFFF"/>
      </a:lt1>
      <a:dk2>
        <a:srgbClr val="86C185"/>
      </a:dk2>
      <a:lt2>
        <a:srgbClr val="FFFFCC"/>
      </a:lt2>
      <a:accent1>
        <a:srgbClr val="30988C"/>
      </a:accent1>
      <a:accent2>
        <a:srgbClr val="6FAB73"/>
      </a:accent2>
      <a:accent3>
        <a:srgbClr val="C3DDC2"/>
      </a:accent3>
      <a:accent4>
        <a:srgbClr val="DADADA"/>
      </a:accent4>
      <a:accent5>
        <a:srgbClr val="ADCAC5"/>
      </a:accent5>
      <a:accent6>
        <a:srgbClr val="649B68"/>
      </a:accent6>
      <a:hlink>
        <a:srgbClr val="99FF66"/>
      </a:hlink>
      <a:folHlink>
        <a:srgbClr val="CCFF99"/>
      </a:folHlink>
    </a:clrScheme>
    <a:fontScheme name="Éra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Érab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rab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rable 10">
        <a:dk1>
          <a:srgbClr val="56925A"/>
        </a:dk1>
        <a:lt1>
          <a:srgbClr val="FFFFFF"/>
        </a:lt1>
        <a:dk2>
          <a:srgbClr val="86C185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C3DDC2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11">
        <a:dk1>
          <a:srgbClr val="62A267"/>
        </a:dk1>
        <a:lt1>
          <a:srgbClr val="FFFFFF"/>
        </a:lt1>
        <a:dk2>
          <a:srgbClr val="86C185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C3DDC2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12">
        <a:dk1>
          <a:srgbClr val="62A267"/>
        </a:dk1>
        <a:lt1>
          <a:srgbClr val="FFFFFF"/>
        </a:lt1>
        <a:dk2>
          <a:srgbClr val="86C185"/>
        </a:dk2>
        <a:lt2>
          <a:srgbClr val="FFFFCC"/>
        </a:lt2>
        <a:accent1>
          <a:srgbClr val="30988C"/>
        </a:accent1>
        <a:accent2>
          <a:srgbClr val="5A9A5F"/>
        </a:accent2>
        <a:accent3>
          <a:srgbClr val="C3DDC2"/>
        </a:accent3>
        <a:accent4>
          <a:srgbClr val="DADADA"/>
        </a:accent4>
        <a:accent5>
          <a:srgbClr val="ADCAC5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13">
        <a:dk1>
          <a:srgbClr val="62A267"/>
        </a:dk1>
        <a:lt1>
          <a:srgbClr val="FFFFFF"/>
        </a:lt1>
        <a:dk2>
          <a:srgbClr val="86C185"/>
        </a:dk2>
        <a:lt2>
          <a:srgbClr val="FFFFCC"/>
        </a:lt2>
        <a:accent1>
          <a:srgbClr val="30988C"/>
        </a:accent1>
        <a:accent2>
          <a:srgbClr val="6FAB73"/>
        </a:accent2>
        <a:accent3>
          <a:srgbClr val="C3DDC2"/>
        </a:accent3>
        <a:accent4>
          <a:srgbClr val="DADADA"/>
        </a:accent4>
        <a:accent5>
          <a:srgbClr val="ADCAC5"/>
        </a:accent5>
        <a:accent6>
          <a:srgbClr val="649B68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14">
        <a:dk1>
          <a:srgbClr val="62A267"/>
        </a:dk1>
        <a:lt1>
          <a:srgbClr val="FFFFFF"/>
        </a:lt1>
        <a:dk2>
          <a:srgbClr val="86C185"/>
        </a:dk2>
        <a:lt2>
          <a:srgbClr val="FFFFCC"/>
        </a:lt2>
        <a:accent1>
          <a:srgbClr val="30988C"/>
        </a:accent1>
        <a:accent2>
          <a:srgbClr val="6FAB73"/>
        </a:accent2>
        <a:accent3>
          <a:srgbClr val="C3DDC2"/>
        </a:accent3>
        <a:accent4>
          <a:srgbClr val="DADADA"/>
        </a:accent4>
        <a:accent5>
          <a:srgbClr val="ADCAC5"/>
        </a:accent5>
        <a:accent6>
          <a:srgbClr val="649B68"/>
        </a:accent6>
        <a:hlink>
          <a:srgbClr val="99FF66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rable 15">
        <a:dk1>
          <a:srgbClr val="7BB17F"/>
        </a:dk1>
        <a:lt1>
          <a:srgbClr val="FFFFFF"/>
        </a:lt1>
        <a:dk2>
          <a:srgbClr val="86C185"/>
        </a:dk2>
        <a:lt2>
          <a:srgbClr val="FFFFCC"/>
        </a:lt2>
        <a:accent1>
          <a:srgbClr val="30988C"/>
        </a:accent1>
        <a:accent2>
          <a:srgbClr val="6FAB73"/>
        </a:accent2>
        <a:accent3>
          <a:srgbClr val="C3DDC2"/>
        </a:accent3>
        <a:accent4>
          <a:srgbClr val="DADADA"/>
        </a:accent4>
        <a:accent5>
          <a:srgbClr val="ADCAC5"/>
        </a:accent5>
        <a:accent6>
          <a:srgbClr val="649B68"/>
        </a:accent6>
        <a:hlink>
          <a:srgbClr val="99FF66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4399</TotalTime>
  <Pages>18</Pages>
  <Words>2281</Words>
  <Application>Microsoft Macintosh PowerPoint</Application>
  <PresentationFormat>Format A4 (210 x 297 mm)</PresentationFormat>
  <Paragraphs>312</Paragraphs>
  <Slides>50</Slides>
  <Notes>33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8" baseType="lpstr">
      <vt:lpstr>Arial</vt:lpstr>
      <vt:lpstr>Helvetica</vt:lpstr>
      <vt:lpstr>Monotype Sorts</vt:lpstr>
      <vt:lpstr>Times</vt:lpstr>
      <vt:lpstr>Times New Roman</vt:lpstr>
      <vt:lpstr>Wingdings</vt:lpstr>
      <vt:lpstr>Érable</vt:lpstr>
      <vt:lpstr>CS ChemDraw Drawing</vt:lpstr>
      <vt:lpstr>  Millepertuis, achillée millefeuille, arnica    propriétés, utilisations Actualités  </vt:lpstr>
      <vt:lpstr>Présentation PowerPoint</vt:lpstr>
      <vt:lpstr>Présentation PowerPoint</vt:lpstr>
      <vt:lpstr>Millepertuis</vt:lpstr>
      <vt:lpstr>Millepertuis</vt:lpstr>
      <vt:lpstr>Présentation PowerPoint</vt:lpstr>
      <vt:lpstr>Présentation PowerPoint</vt:lpstr>
      <vt:lpstr>Présentation PowerPoint</vt:lpstr>
      <vt:lpstr>Présentation PowerPoint</vt:lpstr>
      <vt:lpstr>Huile de millepertuis: préparation</vt:lpstr>
      <vt:lpstr>Huile de millepertuis: propriétés et utilisation</vt:lpstr>
      <vt:lpstr>Présentation PowerPoint</vt:lpstr>
      <vt:lpstr>Chanoine Alphonse Berthouzoz 07.12.1922 – 25.05.2011 1943 : s’installe à l’Hospice de Grand St-Bernard</vt:lpstr>
      <vt:lpstr>Présentation PowerPoint</vt:lpstr>
      <vt:lpstr>Présentation PowerPoint</vt:lpstr>
      <vt:lpstr>Présentation PowerPoint</vt:lpstr>
      <vt:lpstr>Achillea millefolium L.</vt:lpstr>
      <vt:lpstr>Achillea millefolium L.</vt:lpstr>
      <vt:lpstr>Achillea millefolium L.</vt:lpstr>
      <vt:lpstr>Teinture de millefeuille : préparation</vt:lpstr>
      <vt:lpstr>Teinture de millefeuille : utilisation</vt:lpstr>
      <vt:lpstr>Présentation PowerPoint</vt:lpstr>
      <vt:lpstr>Présentation PowerPoint</vt:lpstr>
      <vt:lpstr>Présentation PowerPoint</vt:lpstr>
      <vt:lpstr>L’arnica: une plante protégée ? </vt:lpstr>
      <vt:lpstr>Présentation PowerPoint</vt:lpstr>
      <vt:lpstr>Arnica montana L. (Asteraceae) </vt:lpstr>
      <vt:lpstr>Arnica montana L.</vt:lpstr>
      <vt:lpstr>Teinture d’arnica: préparation</vt:lpstr>
      <vt:lpstr>Teinture d’arnica: utilisation</vt:lpstr>
      <vt:lpstr>Présentation PowerPoint</vt:lpstr>
      <vt:lpstr>Présentation PowerPoint</vt:lpstr>
      <vt:lpstr>Rhodiola rosea: une plante contre  la fatigue et le stress </vt:lpstr>
      <vt:lpstr>Présentation PowerPoint</vt:lpstr>
      <vt:lpstr>Effets de l’orpin rose sur la dépression</vt:lpstr>
      <vt:lpstr>Etudes cliniques</vt:lpstr>
      <vt:lpstr>Présentation PowerPoint</vt:lpstr>
      <vt:lpstr>Orpin rose: indications</vt:lpstr>
      <vt:lpstr>Contre-indications de l’orpin rose</vt:lpstr>
      <vt:lpstr>Présentation PowerPoint</vt:lpstr>
      <vt:lpstr>Présentation PowerPoint</vt:lpstr>
      <vt:lpstr>Présentation PowerPoint</vt:lpstr>
      <vt:lpstr>Aronie ou aronia</vt:lpstr>
      <vt:lpstr>Aronie ou aronia</vt:lpstr>
      <vt:lpstr>Présentation PowerPoint</vt:lpstr>
      <vt:lpstr>Présentation PowerPoint</vt:lpstr>
      <vt:lpstr>Présentation PowerPoint</vt:lpstr>
      <vt:lpstr>Présentation PowerPoint</vt:lpstr>
      <vt:lpstr> La  myrtille pour augmenter l’attention et la concentration de l’enfant </vt:lpstr>
      <vt:lpstr> La  myrtille pour augmenter l’attention et la concentration de l’enfant </vt:lpstr>
    </vt:vector>
  </TitlesOfParts>
  <Company>University of Lausanne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plantes médicinales de montagne et leur utilisation  Kurt Hostettmann  Institut de Pharmacognosie et Phytochimie, Université de Lausanne, Switzerland</dc:title>
  <dc:creator>Jean Luc Wolfender</dc:creator>
  <cp:lastModifiedBy>kurt.hostettmann@vtx.ch</cp:lastModifiedBy>
  <cp:revision>227</cp:revision>
  <cp:lastPrinted>2001-01-30T14:45:05Z</cp:lastPrinted>
  <dcterms:created xsi:type="dcterms:W3CDTF">2003-01-14T22:23:43Z</dcterms:created>
  <dcterms:modified xsi:type="dcterms:W3CDTF">2023-06-19T07:20:39Z</dcterms:modified>
</cp:coreProperties>
</file>