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9" r:id="rId4"/>
    <p:sldId id="258" r:id="rId5"/>
    <p:sldId id="317" r:id="rId6"/>
    <p:sldId id="318" r:id="rId7"/>
    <p:sldId id="284" r:id="rId8"/>
    <p:sldId id="280" r:id="rId9"/>
    <p:sldId id="281" r:id="rId10"/>
    <p:sldId id="282" r:id="rId11"/>
    <p:sldId id="283" r:id="rId12"/>
    <p:sldId id="289" r:id="rId13"/>
    <p:sldId id="290" r:id="rId14"/>
    <p:sldId id="303" r:id="rId15"/>
    <p:sldId id="301" r:id="rId16"/>
    <p:sldId id="302" r:id="rId17"/>
    <p:sldId id="270" r:id="rId18"/>
    <p:sldId id="291" r:id="rId19"/>
    <p:sldId id="304" r:id="rId20"/>
    <p:sldId id="264" r:id="rId21"/>
    <p:sldId id="278" r:id="rId22"/>
    <p:sldId id="265" r:id="rId23"/>
    <p:sldId id="308" r:id="rId24"/>
    <p:sldId id="266" r:id="rId25"/>
    <p:sldId id="267" r:id="rId26"/>
    <p:sldId id="260" r:id="rId27"/>
    <p:sldId id="314" r:id="rId28"/>
    <p:sldId id="316" r:id="rId29"/>
    <p:sldId id="269" r:id="rId30"/>
    <p:sldId id="306" r:id="rId31"/>
    <p:sldId id="315" r:id="rId32"/>
    <p:sldId id="310" r:id="rId33"/>
    <p:sldId id="313" r:id="rId34"/>
    <p:sldId id="297" r:id="rId35"/>
    <p:sldId id="263" r:id="rId36"/>
    <p:sldId id="296" r:id="rId37"/>
    <p:sldId id="298" r:id="rId38"/>
    <p:sldId id="300" r:id="rId39"/>
    <p:sldId id="311" r:id="rId40"/>
    <p:sldId id="286" r:id="rId41"/>
    <p:sldId id="309" r:id="rId42"/>
    <p:sldId id="307" r:id="rId43"/>
    <p:sldId id="262" r:id="rId44"/>
    <p:sldId id="279" r:id="rId45"/>
    <p:sldId id="261" r:id="rId46"/>
    <p:sldId id="299" r:id="rId47"/>
    <p:sldId id="285" r:id="rId48"/>
    <p:sldId id="288" r:id="rId49"/>
    <p:sldId id="312" r:id="rId50"/>
    <p:sldId id="276" r:id="rId51"/>
    <p:sldId id="259" r:id="rId52"/>
    <p:sldId id="275" r:id="rId53"/>
    <p:sldId id="271" r:id="rId54"/>
    <p:sldId id="274" r:id="rId55"/>
    <p:sldId id="272" r:id="rId56"/>
    <p:sldId id="305" r:id="rId57"/>
    <p:sldId id="277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-1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13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06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07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224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80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03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5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88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8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8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01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B1EA-162F-4573-ABB1-60ED7D292C80}" type="datetimeFigureOut">
              <a:rPr lang="fr-CH" smtClean="0"/>
              <a:t>14.10.2022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7847-8CB7-4ADF-9ABF-B6459440D01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505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8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40" y="1843089"/>
            <a:ext cx="2242120" cy="4857056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Allemagne, </a:t>
            </a:r>
            <a:r>
              <a:rPr lang="fr-CH" dirty="0" err="1" smtClean="0">
                <a:solidFill>
                  <a:srgbClr val="FFFF00"/>
                </a:solidFill>
              </a:rPr>
              <a:t>Lich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700" dirty="0" smtClean="0">
                <a:solidFill>
                  <a:srgbClr val="FFFF00"/>
                </a:solidFill>
              </a:rPr>
              <a:t>Musée de la Croix-Rouge, Madeleine </a:t>
            </a:r>
            <a:r>
              <a:rPr lang="fr-CH" sz="2700" dirty="0" err="1" smtClean="0">
                <a:solidFill>
                  <a:srgbClr val="FFFF00"/>
                </a:solidFill>
              </a:rPr>
              <a:t>zu</a:t>
            </a:r>
            <a:r>
              <a:rPr lang="fr-CH" sz="2700" dirty="0" smtClean="0">
                <a:solidFill>
                  <a:srgbClr val="FFFF00"/>
                </a:solidFill>
              </a:rPr>
              <a:t> </a:t>
            </a:r>
            <a:r>
              <a:rPr lang="fr-CH" sz="2700" dirty="0" err="1" smtClean="0">
                <a:solidFill>
                  <a:srgbClr val="FFFF00"/>
                </a:solidFill>
              </a:rPr>
              <a:t>Solms-Laubach</a:t>
            </a:r>
            <a:r>
              <a:rPr lang="fr-CH" sz="2700" dirty="0" smtClean="0">
                <a:solidFill>
                  <a:srgbClr val="FFFF00"/>
                </a:solidFill>
              </a:rPr>
              <a:t>, terre cuite</a:t>
            </a:r>
            <a:endParaRPr lang="fr-CH" sz="1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t="-1803" r="15592" b="1803"/>
          <a:stretch/>
        </p:blipFill>
        <p:spPr>
          <a:xfrm>
            <a:off x="2516458" y="1657235"/>
            <a:ext cx="4415883" cy="4946582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7810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Allemagne, Geislingen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700" dirty="0" smtClean="0">
                <a:solidFill>
                  <a:srgbClr val="FFFF00"/>
                </a:solidFill>
              </a:rPr>
              <a:t>Musée de la Croix-Rouge, imprimante 3D</a:t>
            </a:r>
            <a:endParaRPr lang="fr-CH" sz="1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Allemagne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800" dirty="0" smtClean="0">
                <a:solidFill>
                  <a:srgbClr val="FFFF00"/>
                </a:solidFill>
              </a:rPr>
              <a:t>Souvenir du coronavirus !!</a:t>
            </a:r>
            <a:endParaRPr lang="fr-CH" sz="14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53" y="1825624"/>
            <a:ext cx="3323851" cy="4985777"/>
          </a:xfrm>
        </p:spPr>
      </p:pic>
    </p:spTree>
    <p:extLst>
      <p:ext uri="{BB962C8B-B14F-4D97-AF65-F5344CB8AC3E}">
        <p14:creationId xmlns:p14="http://schemas.microsoft.com/office/powerpoint/2010/main" val="30655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Belgique, Bruxelles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800" dirty="0" smtClean="0">
                <a:solidFill>
                  <a:srgbClr val="FFFF00"/>
                </a:solidFill>
              </a:rPr>
              <a:t>17 juin 1978</a:t>
            </a:r>
            <a:endParaRPr lang="fr-CH" sz="32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7249" r="15490" b="7413"/>
          <a:stretch/>
        </p:blipFill>
        <p:spPr>
          <a:xfrm>
            <a:off x="3033132" y="1846915"/>
            <a:ext cx="3603888" cy="4743456"/>
          </a:xfrm>
        </p:spPr>
      </p:pic>
    </p:spTree>
    <p:extLst>
      <p:ext uri="{BB962C8B-B14F-4D97-AF65-F5344CB8AC3E}">
        <p14:creationId xmlns:p14="http://schemas.microsoft.com/office/powerpoint/2010/main" val="6488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196" y="142101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Biélorussie, Minsk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02" y="1182029"/>
            <a:ext cx="3785288" cy="56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72621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Chine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Shanghai</a:t>
            </a: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30" y="1498184"/>
            <a:ext cx="5644940" cy="4798199"/>
          </a:xfrm>
        </p:spPr>
      </p:pic>
    </p:spTree>
    <p:extLst>
      <p:ext uri="{BB962C8B-B14F-4D97-AF65-F5344CB8AC3E}">
        <p14:creationId xmlns:p14="http://schemas.microsoft.com/office/powerpoint/2010/main" val="32858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72621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Costa Rica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Université de la Paix</a:t>
            </a: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2"/>
          <a:stretch/>
        </p:blipFill>
        <p:spPr>
          <a:xfrm>
            <a:off x="2201779" y="1498184"/>
            <a:ext cx="4740442" cy="5161260"/>
          </a:xfrm>
        </p:spPr>
      </p:pic>
    </p:spTree>
    <p:extLst>
      <p:ext uri="{BB962C8B-B14F-4D97-AF65-F5344CB8AC3E}">
        <p14:creationId xmlns:p14="http://schemas.microsoft.com/office/powerpoint/2010/main" val="37239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/>
          <a:stretch/>
        </p:blipFill>
        <p:spPr>
          <a:xfrm>
            <a:off x="2019914" y="1746196"/>
            <a:ext cx="5104169" cy="4831849"/>
          </a:xfr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49" y="220747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Costa Rica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Cartago</a:t>
            </a:r>
            <a:endParaRPr lang="fr-CH" sz="36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09222" y="5815264"/>
            <a:ext cx="156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Don Bernardo</a:t>
            </a:r>
          </a:p>
          <a:p>
            <a:r>
              <a:rPr lang="fr-CH" dirty="0" err="1" smtClean="0">
                <a:solidFill>
                  <a:srgbClr val="FFFF00"/>
                </a:solidFill>
              </a:rPr>
              <a:t>Valerin</a:t>
            </a:r>
            <a:r>
              <a:rPr lang="fr-CH" dirty="0" smtClean="0">
                <a:solidFill>
                  <a:srgbClr val="FFFF00"/>
                </a:solidFill>
              </a:rPr>
              <a:t> Rojas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49" y="220747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Costa Rica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Cartago</a:t>
            </a:r>
            <a:endParaRPr lang="fr-CH" sz="3600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3896" y="1354941"/>
            <a:ext cx="156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Cécile Dunant Martinez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31" y="2001272"/>
            <a:ext cx="6648535" cy="45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4943" r="3502" b="3569"/>
          <a:stretch/>
        </p:blipFill>
        <p:spPr>
          <a:xfrm>
            <a:off x="1153245" y="1594623"/>
            <a:ext cx="7142309" cy="5029201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Espagne</a:t>
            </a:r>
            <a:br>
              <a:rPr lang="fr-CH" dirty="0" smtClean="0">
                <a:solidFill>
                  <a:srgbClr val="FFFF00"/>
                </a:solidFill>
              </a:rPr>
            </a:b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440" y="1245762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4800" dirty="0" smtClean="0">
                <a:solidFill>
                  <a:srgbClr val="FFFF00"/>
                </a:solidFill>
              </a:rPr>
              <a:t>BUSTES D’HENRY DUNANT</a:t>
            </a:r>
          </a:p>
          <a:p>
            <a:pPr marL="0" indent="0" algn="ctr">
              <a:buNone/>
            </a:pPr>
            <a:r>
              <a:rPr lang="fr-CH" sz="4800" dirty="0" smtClean="0">
                <a:solidFill>
                  <a:srgbClr val="FFFF00"/>
                </a:solidFill>
              </a:rPr>
              <a:t>A TRAVERS LE MONDE</a:t>
            </a:r>
          </a:p>
          <a:p>
            <a:pPr marL="0" indent="0" algn="ctr">
              <a:buNone/>
            </a:pPr>
            <a:endParaRPr lang="fr-CH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fr-CH" sz="2400" dirty="0" smtClean="0">
                <a:solidFill>
                  <a:srgbClr val="FFFF00"/>
                </a:solidFill>
              </a:rPr>
              <a:t>Palais de l’Athénée, 20 octobre 2022</a:t>
            </a:r>
            <a:endParaRPr lang="fr-CH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Espagne</a:t>
            </a:r>
            <a:br>
              <a:rPr lang="fr-CH" dirty="0" smtClean="0">
                <a:solidFill>
                  <a:srgbClr val="FFFF00"/>
                </a:solidFill>
              </a:rPr>
            </a:b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" y="1774885"/>
            <a:ext cx="2556409" cy="499891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t="839" r="7343" b="66646"/>
          <a:stretch/>
        </p:blipFill>
        <p:spPr>
          <a:xfrm>
            <a:off x="2999874" y="1379622"/>
            <a:ext cx="6063916" cy="49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Croix-Rouge française, Paris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200" dirty="0" smtClean="0">
                <a:solidFill>
                  <a:srgbClr val="FFFF00"/>
                </a:solidFill>
              </a:rPr>
              <a:t>Salle du Conseil d’administration national</a:t>
            </a:r>
            <a:endParaRPr lang="fr-CH" sz="2400" dirty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726" y="1893930"/>
            <a:ext cx="4982548" cy="47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Joinville </a:t>
            </a:r>
            <a:r>
              <a:rPr lang="fr-CH" dirty="0" smtClean="0">
                <a:solidFill>
                  <a:srgbClr val="FFFF00"/>
                </a:solidFill>
              </a:rPr>
              <a:t>le Pont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Val de Marne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7"/>
          <a:stretch/>
        </p:blipFill>
        <p:spPr>
          <a:xfrm>
            <a:off x="2624248" y="1953962"/>
            <a:ext cx="3895503" cy="4351338"/>
          </a:xfrm>
        </p:spPr>
      </p:pic>
    </p:spTree>
    <p:extLst>
      <p:ext uri="{BB962C8B-B14F-4D97-AF65-F5344CB8AC3E}">
        <p14:creationId xmlns:p14="http://schemas.microsoft.com/office/powerpoint/2010/main" val="6039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191003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Joinville </a:t>
            </a:r>
            <a:r>
              <a:rPr lang="fr-CH" dirty="0" smtClean="0">
                <a:solidFill>
                  <a:srgbClr val="FFFF00"/>
                </a:solidFill>
              </a:rPr>
              <a:t>le Pont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Val de Marne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6" y="1516566"/>
            <a:ext cx="7000307" cy="5250230"/>
          </a:xfrm>
        </p:spPr>
      </p:pic>
      <p:sp>
        <p:nvSpPr>
          <p:cNvPr id="7" name="ZoneTexte 6"/>
          <p:cNvSpPr txBox="1"/>
          <p:nvPr/>
        </p:nvSpPr>
        <p:spPr>
          <a:xfrm>
            <a:off x="1182029" y="1690689"/>
            <a:ext cx="139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Elizabeth</a:t>
            </a:r>
          </a:p>
          <a:p>
            <a:r>
              <a:rPr lang="fr-CH" dirty="0" smtClean="0"/>
              <a:t>Moynier</a:t>
            </a:r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6313082" y="2337020"/>
            <a:ext cx="186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Claire</a:t>
            </a:r>
          </a:p>
          <a:p>
            <a:r>
              <a:rPr lang="fr-CH" dirty="0" err="1" smtClean="0">
                <a:solidFill>
                  <a:srgbClr val="FFFF00"/>
                </a:solidFill>
              </a:rPr>
              <a:t>Druc-Vaucher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endParaRPr lang="fr-CH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3" y="1584326"/>
            <a:ext cx="6808872" cy="5106654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66461" y="129381"/>
            <a:ext cx="84110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Joinville </a:t>
            </a:r>
            <a:r>
              <a:rPr lang="fr-CH" dirty="0" smtClean="0">
                <a:solidFill>
                  <a:srgbClr val="FFFF00"/>
                </a:solidFill>
              </a:rPr>
              <a:t>le Pont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8 mai 2018, journée mondiale de la Croix- Rouge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" y="1800319"/>
            <a:ext cx="8939016" cy="4916565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66461" y="129381"/>
            <a:ext cx="84110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Joinville </a:t>
            </a:r>
            <a:r>
              <a:rPr lang="fr-CH" dirty="0" smtClean="0">
                <a:solidFill>
                  <a:srgbClr val="FFFF00"/>
                </a:solidFill>
              </a:rPr>
              <a:t>le Pont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Notice explicative placée à côté du buste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83" y="229660"/>
            <a:ext cx="84348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Strasbourg</a:t>
            </a:r>
            <a:r>
              <a:rPr lang="fr-CH" dirty="0" smtClean="0">
                <a:solidFill>
                  <a:srgbClr val="FFFF00"/>
                </a:solidFill>
              </a:rPr>
              <a:t>, Conseil de l’Europe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700" dirty="0" smtClean="0">
                <a:solidFill>
                  <a:srgbClr val="FFFF00"/>
                </a:solidFill>
              </a:rPr>
              <a:t>Peter </a:t>
            </a:r>
            <a:r>
              <a:rPr lang="fr-CH" sz="2700" dirty="0" err="1" smtClean="0">
                <a:solidFill>
                  <a:srgbClr val="FFFF00"/>
                </a:solidFill>
              </a:rPr>
              <a:t>Maurer</a:t>
            </a:r>
            <a:r>
              <a:rPr lang="fr-CH" sz="2700" dirty="0" smtClean="0">
                <a:solidFill>
                  <a:srgbClr val="FFFF00"/>
                </a:solidFill>
              </a:rPr>
              <a:t>, Gabriella </a:t>
            </a:r>
            <a:r>
              <a:rPr lang="fr-CH" sz="2700" dirty="0" err="1" smtClean="0">
                <a:solidFill>
                  <a:srgbClr val="FFFF00"/>
                </a:solidFill>
              </a:rPr>
              <a:t>Battaini-Dragoni</a:t>
            </a:r>
            <a:r>
              <a:rPr lang="fr-CH" sz="2700" dirty="0" smtClean="0">
                <a:solidFill>
                  <a:srgbClr val="FFFF00"/>
                </a:solidFill>
              </a:rPr>
              <a:t> et Armand </a:t>
            </a:r>
            <a:r>
              <a:rPr lang="fr-CH" sz="2700" dirty="0" err="1" smtClean="0">
                <a:solidFill>
                  <a:srgbClr val="FFFF00"/>
                </a:solidFill>
              </a:rPr>
              <a:t>Perego</a:t>
            </a: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/>
          <a:stretch/>
        </p:blipFill>
        <p:spPr>
          <a:xfrm>
            <a:off x="1209673" y="1555223"/>
            <a:ext cx="6617683" cy="4932435"/>
          </a:xfrm>
        </p:spPr>
      </p:pic>
    </p:spTree>
    <p:extLst>
      <p:ext uri="{BB962C8B-B14F-4D97-AF65-F5344CB8AC3E}">
        <p14:creationId xmlns:p14="http://schemas.microsoft.com/office/powerpoint/2010/main" val="31215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80" y="162753"/>
            <a:ext cx="84348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Val de Marne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Château de La </a:t>
            </a:r>
            <a:r>
              <a:rPr lang="fr-CH" sz="3600" dirty="0" err="1" smtClean="0">
                <a:solidFill>
                  <a:srgbClr val="FFFF00"/>
                </a:solidFill>
              </a:rPr>
              <a:t>Reg</a:t>
            </a:r>
            <a:r>
              <a:rPr lang="fr-CH" dirty="0" err="1" smtClean="0">
                <a:solidFill>
                  <a:srgbClr val="FFFF00"/>
                </a:solidFill>
              </a:rPr>
              <a:t>hat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/>
        </p:blipFill>
        <p:spPr>
          <a:xfrm>
            <a:off x="2461334" y="1115121"/>
            <a:ext cx="4114358" cy="5475249"/>
          </a:xfrm>
        </p:spPr>
      </p:pic>
    </p:spTree>
    <p:extLst>
      <p:ext uri="{BB962C8B-B14F-4D97-AF65-F5344CB8AC3E}">
        <p14:creationId xmlns:p14="http://schemas.microsoft.com/office/powerpoint/2010/main" val="20247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081" y="84694"/>
            <a:ext cx="8434865" cy="1325563"/>
          </a:xfrm>
        </p:spPr>
        <p:txBody>
          <a:bodyPr>
            <a:normAutofit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France, Vallée de La </a:t>
            </a:r>
            <a:r>
              <a:rPr lang="fr-CH" dirty="0" err="1" smtClean="0">
                <a:solidFill>
                  <a:srgbClr val="FFFF00"/>
                </a:solidFill>
              </a:rPr>
              <a:t>Roya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082" y="1626800"/>
            <a:ext cx="5874865" cy="4406148"/>
          </a:xfrm>
        </p:spPr>
      </p:pic>
    </p:spTree>
    <p:extLst>
      <p:ext uri="{BB962C8B-B14F-4D97-AF65-F5344CB8AC3E}">
        <p14:creationId xmlns:p14="http://schemas.microsoft.com/office/powerpoint/2010/main" val="12772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Genève CICR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Bustes de Gustave Moynier et d’Henry Dunant</a:t>
            </a:r>
            <a:endParaRPr lang="fr-CH" sz="36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" y="1325563"/>
            <a:ext cx="7087825" cy="5315869"/>
          </a:xfrm>
        </p:spPr>
      </p:pic>
    </p:spTree>
    <p:extLst>
      <p:ext uri="{BB962C8B-B14F-4D97-AF65-F5344CB8AC3E}">
        <p14:creationId xmlns:p14="http://schemas.microsoft.com/office/powerpoint/2010/main" val="16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5326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Genève, rue </a:t>
            </a:r>
            <a:r>
              <a:rPr lang="fr-CH" dirty="0" err="1" smtClean="0">
                <a:solidFill>
                  <a:srgbClr val="FFFF00"/>
                </a:solidFill>
              </a:rPr>
              <a:t>Verdaine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5278" r="20487" b="30270"/>
          <a:stretch/>
        </p:blipFill>
        <p:spPr>
          <a:xfrm>
            <a:off x="172844" y="1430889"/>
            <a:ext cx="8798312" cy="52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Inde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34" y="1325563"/>
            <a:ext cx="3535331" cy="5302997"/>
          </a:xfrm>
        </p:spPr>
      </p:pic>
    </p:spTree>
    <p:extLst>
      <p:ext uri="{BB962C8B-B14F-4D97-AF65-F5344CB8AC3E}">
        <p14:creationId xmlns:p14="http://schemas.microsoft.com/office/powerpoint/2010/main" val="23717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-144966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Italie, Solferino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5231" y="1603313"/>
            <a:ext cx="5893536" cy="4420151"/>
          </a:xfrm>
        </p:spPr>
      </p:pic>
    </p:spTree>
    <p:extLst>
      <p:ext uri="{BB962C8B-B14F-4D97-AF65-F5344CB8AC3E}">
        <p14:creationId xmlns:p14="http://schemas.microsoft.com/office/powerpoint/2010/main" val="15385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1742" y="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Mexique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8" y="1325563"/>
            <a:ext cx="6620667" cy="5332475"/>
          </a:xfrm>
        </p:spPr>
      </p:pic>
    </p:spTree>
    <p:extLst>
      <p:ext uri="{BB962C8B-B14F-4D97-AF65-F5344CB8AC3E}">
        <p14:creationId xmlns:p14="http://schemas.microsoft.com/office/powerpoint/2010/main" val="10526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6"/>
          <a:stretch/>
        </p:blipFill>
        <p:spPr>
          <a:xfrm>
            <a:off x="1895707" y="0"/>
            <a:ext cx="5430643" cy="6855708"/>
          </a:xfrm>
        </p:spPr>
      </p:pic>
    </p:spTree>
    <p:extLst>
      <p:ext uri="{BB962C8B-B14F-4D97-AF65-F5344CB8AC3E}">
        <p14:creationId xmlns:p14="http://schemas.microsoft.com/office/powerpoint/2010/main" val="27139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2" y="1658081"/>
            <a:ext cx="3674496" cy="503265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5400" dirty="0">
                <a:solidFill>
                  <a:srgbClr val="FFFF00"/>
                </a:solidFill>
              </a:rPr>
              <a:t>Pays Bas</a:t>
            </a:r>
          </a:p>
        </p:txBody>
      </p:sp>
    </p:spTree>
    <p:extLst>
      <p:ext uri="{BB962C8B-B14F-4D97-AF65-F5344CB8AC3E}">
        <p14:creationId xmlns:p14="http://schemas.microsoft.com/office/powerpoint/2010/main" val="39630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20470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sz="7300" dirty="0" smtClean="0">
                <a:solidFill>
                  <a:srgbClr val="FFFF00"/>
                </a:solidFill>
              </a:rPr>
              <a:t>Pays Bas</a:t>
            </a:r>
            <a:br>
              <a:rPr lang="fr-CH" sz="7300" dirty="0" smtClean="0">
                <a:solidFill>
                  <a:srgbClr val="FFFF00"/>
                </a:solidFill>
              </a:rPr>
            </a:br>
            <a:r>
              <a:rPr lang="fr-CH" dirty="0" smtClean="0">
                <a:solidFill>
                  <a:srgbClr val="FFFF00"/>
                </a:solidFill>
              </a:rPr>
              <a:t>Palais de la Paix, La Haye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6" b="13875"/>
          <a:stretch/>
        </p:blipFill>
        <p:spPr>
          <a:xfrm rot="5400000">
            <a:off x="2120861" y="2376762"/>
            <a:ext cx="4902275" cy="3671665"/>
          </a:xfrm>
        </p:spPr>
      </p:pic>
    </p:spTree>
    <p:extLst>
      <p:ext uri="{BB962C8B-B14F-4D97-AF65-F5344CB8AC3E}">
        <p14:creationId xmlns:p14="http://schemas.microsoft.com/office/powerpoint/2010/main" val="173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86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CH" sz="5400" dirty="0">
                <a:solidFill>
                  <a:srgbClr val="FFFF00"/>
                </a:solidFill>
              </a:rPr>
              <a:t>Pays Bas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"/>
          <a:stretch/>
        </p:blipFill>
        <p:spPr>
          <a:xfrm>
            <a:off x="1238069" y="1820007"/>
            <a:ext cx="6667862" cy="4904179"/>
          </a:xfrm>
        </p:spPr>
      </p:pic>
    </p:spTree>
    <p:extLst>
      <p:ext uri="{BB962C8B-B14F-4D97-AF65-F5344CB8AC3E}">
        <p14:creationId xmlns:p14="http://schemas.microsoft.com/office/powerpoint/2010/main" val="15502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20" y="1514813"/>
            <a:ext cx="6501160" cy="5090465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28650" y="1086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CH" sz="5400" dirty="0">
                <a:solidFill>
                  <a:srgbClr val="FFFF00"/>
                </a:solidFill>
              </a:rPr>
              <a:t>Pays Bas</a:t>
            </a:r>
          </a:p>
        </p:txBody>
      </p:sp>
    </p:spTree>
    <p:extLst>
      <p:ext uri="{BB962C8B-B14F-4D97-AF65-F5344CB8AC3E}">
        <p14:creationId xmlns:p14="http://schemas.microsoft.com/office/powerpoint/2010/main" val="4418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-1426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CH" sz="5400" dirty="0">
                <a:solidFill>
                  <a:srgbClr val="FFFF00"/>
                </a:solidFill>
              </a:rPr>
              <a:t>Pays Bas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43" y="1182958"/>
            <a:ext cx="3984114" cy="537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499" y="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Portugal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73" y="1248217"/>
            <a:ext cx="3869474" cy="5442417"/>
          </a:xfrm>
        </p:spPr>
      </p:pic>
    </p:spTree>
    <p:extLst>
      <p:ext uri="{BB962C8B-B14F-4D97-AF65-F5344CB8AC3E}">
        <p14:creationId xmlns:p14="http://schemas.microsoft.com/office/powerpoint/2010/main" val="5217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0115" y="16073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sz="6700" dirty="0" smtClean="0">
                <a:solidFill>
                  <a:srgbClr val="FFFF00"/>
                </a:solidFill>
              </a:rPr>
              <a:t>Genève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dirty="0" smtClean="0">
                <a:solidFill>
                  <a:srgbClr val="FFFF00"/>
                </a:solidFill>
              </a:rPr>
              <a:t>Place Neuve, </a:t>
            </a:r>
            <a:r>
              <a:rPr lang="fr-CH" dirty="0" err="1" smtClean="0">
                <a:solidFill>
                  <a:srgbClr val="FFFF00"/>
                </a:solidFill>
              </a:rPr>
              <a:t>Tertasse</a:t>
            </a:r>
            <a:r>
              <a:rPr lang="fr-CH" dirty="0" smtClean="0">
                <a:solidFill>
                  <a:srgbClr val="FFFF00"/>
                </a:solidFill>
              </a:rPr>
              <a:t>, Treille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8" y="1486296"/>
            <a:ext cx="3623733" cy="5055961"/>
          </a:xfrm>
        </p:spPr>
      </p:pic>
      <p:sp>
        <p:nvSpPr>
          <p:cNvPr id="5" name="ZoneTexte 4"/>
          <p:cNvSpPr txBox="1"/>
          <p:nvPr/>
        </p:nvSpPr>
        <p:spPr>
          <a:xfrm>
            <a:off x="2931524" y="6217529"/>
            <a:ext cx="332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Tribune de Genève </a:t>
            </a:r>
            <a:r>
              <a:rPr lang="fr-CH" dirty="0" smtClean="0"/>
              <a:t>3 juin 1980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66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196" y="-15348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CH" sz="5400" dirty="0" smtClean="0">
                <a:solidFill>
                  <a:srgbClr val="FFFF00"/>
                </a:solidFill>
              </a:rPr>
              <a:t>Serbie</a:t>
            </a:r>
            <a:endParaRPr lang="fr-CH" sz="54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91" y="1171480"/>
            <a:ext cx="4038236" cy="5384316"/>
          </a:xfrm>
        </p:spPr>
      </p:pic>
    </p:spTree>
    <p:extLst>
      <p:ext uri="{BB962C8B-B14F-4D97-AF65-F5344CB8AC3E}">
        <p14:creationId xmlns:p14="http://schemas.microsoft.com/office/powerpoint/2010/main" val="30374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1" y="1904374"/>
            <a:ext cx="7485757" cy="4863603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28178" y="383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 smtClean="0">
                <a:solidFill>
                  <a:srgbClr val="FFFF00"/>
                </a:solidFill>
              </a:rPr>
              <a:t>Suisse, </a:t>
            </a:r>
            <a:r>
              <a:rPr lang="fr-CH" dirty="0" err="1" smtClean="0">
                <a:solidFill>
                  <a:srgbClr val="FFFF00"/>
                </a:solidFill>
              </a:rPr>
              <a:t>Heiden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200" dirty="0" smtClean="0">
                <a:solidFill>
                  <a:srgbClr val="FFFF00"/>
                </a:solidFill>
              </a:rPr>
              <a:t>Monument Henry Dunant</a:t>
            </a:r>
            <a:r>
              <a:rPr lang="fr-CH" dirty="0" smtClean="0">
                <a:solidFill>
                  <a:srgbClr val="FFFF00"/>
                </a:solidFill>
              </a:rPr>
              <a:t> </a:t>
            </a:r>
            <a:endParaRPr lang="fr-C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Suisse, Zurich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200" dirty="0" smtClean="0">
                <a:solidFill>
                  <a:srgbClr val="FFFF00"/>
                </a:solidFill>
              </a:rPr>
              <a:t>Cimetière du </a:t>
            </a:r>
            <a:r>
              <a:rPr lang="fr-CH" sz="3200" dirty="0" err="1" smtClean="0">
                <a:solidFill>
                  <a:srgbClr val="FFFF00"/>
                </a:solidFill>
              </a:rPr>
              <a:t>Sihlfeld</a:t>
            </a:r>
            <a:r>
              <a:rPr lang="fr-CH" dirty="0" smtClean="0">
                <a:solidFill>
                  <a:srgbClr val="FFFF00"/>
                </a:solidFill>
              </a:rPr>
              <a:t> </a:t>
            </a:r>
            <a:endParaRPr lang="fr-CH" sz="32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1" y="1690689"/>
            <a:ext cx="3579803" cy="506030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8" y="1690689"/>
            <a:ext cx="4432741" cy="49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H" sz="8000" dirty="0" smtClean="0">
                <a:solidFill>
                  <a:srgbClr val="FFFF00"/>
                </a:solidFill>
              </a:rPr>
              <a:t>Togo</a:t>
            </a:r>
            <a:br>
              <a:rPr lang="fr-CH" sz="8000" dirty="0" smtClean="0">
                <a:solidFill>
                  <a:srgbClr val="FFFF00"/>
                </a:solidFill>
              </a:rPr>
            </a:br>
            <a:r>
              <a:rPr lang="fr-CH" sz="3600" dirty="0">
                <a:solidFill>
                  <a:srgbClr val="FFFF00"/>
                </a:solidFill>
              </a:rPr>
              <a:t>C</a:t>
            </a:r>
            <a:r>
              <a:rPr lang="fr-CH" sz="3600" dirty="0" smtClean="0">
                <a:solidFill>
                  <a:srgbClr val="FFFF00"/>
                </a:solidFill>
              </a:rPr>
              <a:t>entre Henry Dunant, Genève: accueil d’un buste en ébène, créé par un artiste togolais</a:t>
            </a:r>
            <a:endParaRPr lang="fr-CH" sz="4000" dirty="0">
              <a:solidFill>
                <a:srgbClr val="FFFF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8"/>
          <a:stretch/>
        </p:blipFill>
        <p:spPr>
          <a:xfrm>
            <a:off x="431414" y="2157400"/>
            <a:ext cx="8344596" cy="45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28649" y="1383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8000" dirty="0" smtClean="0">
                <a:solidFill>
                  <a:srgbClr val="FFFF00"/>
                </a:solidFill>
              </a:rPr>
              <a:t>Togo</a:t>
            </a:r>
          </a:p>
          <a:p>
            <a:pPr algn="ctr"/>
            <a:r>
              <a:rPr lang="fr-CH" sz="2800" dirty="0" smtClean="0">
                <a:solidFill>
                  <a:srgbClr val="FFFF00"/>
                </a:solidFill>
              </a:rPr>
              <a:t>Offert par </a:t>
            </a:r>
            <a:r>
              <a:rPr lang="fr-CH" sz="2800" dirty="0" err="1" smtClean="0">
                <a:solidFill>
                  <a:srgbClr val="FFFF00"/>
                </a:solidFill>
              </a:rPr>
              <a:t>Agba</a:t>
            </a:r>
            <a:r>
              <a:rPr lang="fr-CH" sz="2800" dirty="0" smtClean="0">
                <a:solidFill>
                  <a:srgbClr val="FFFF00"/>
                </a:solidFill>
              </a:rPr>
              <a:t> </a:t>
            </a:r>
            <a:r>
              <a:rPr lang="fr-CH" sz="2800" dirty="0" err="1" smtClean="0">
                <a:solidFill>
                  <a:srgbClr val="FFFF00"/>
                </a:solidFill>
              </a:rPr>
              <a:t>Kodjo</a:t>
            </a:r>
            <a:r>
              <a:rPr lang="fr-CH" sz="2800" dirty="0" smtClean="0">
                <a:solidFill>
                  <a:srgbClr val="FFFF00"/>
                </a:solidFill>
              </a:rPr>
              <a:t> </a:t>
            </a:r>
            <a:r>
              <a:rPr lang="fr-CH" sz="2800" dirty="0" err="1" smtClean="0">
                <a:solidFill>
                  <a:srgbClr val="FFFF00"/>
                </a:solidFill>
              </a:rPr>
              <a:t>Dansouvi</a:t>
            </a:r>
            <a:endParaRPr lang="fr-CH" sz="2800" dirty="0">
              <a:solidFill>
                <a:srgbClr val="FFFF00"/>
              </a:solidFill>
            </a:endParaRP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b="22789"/>
          <a:stretch/>
        </p:blipFill>
        <p:spPr>
          <a:xfrm>
            <a:off x="2463495" y="1917430"/>
            <a:ext cx="4322914" cy="46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373" y="6297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Turquie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22996" r="39367" b="21708"/>
          <a:stretch/>
        </p:blipFill>
        <p:spPr>
          <a:xfrm>
            <a:off x="497934" y="1388533"/>
            <a:ext cx="8152519" cy="5279896"/>
          </a:xfrm>
        </p:spPr>
      </p:pic>
    </p:spTree>
    <p:extLst>
      <p:ext uri="{BB962C8B-B14F-4D97-AF65-F5344CB8AC3E}">
        <p14:creationId xmlns:p14="http://schemas.microsoft.com/office/powerpoint/2010/main" val="2766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75556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Uruguay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/>
          <a:stretch/>
        </p:blipFill>
        <p:spPr>
          <a:xfrm>
            <a:off x="972446" y="1690689"/>
            <a:ext cx="7199108" cy="4667199"/>
          </a:xfrm>
        </p:spPr>
      </p:pic>
    </p:spTree>
    <p:extLst>
      <p:ext uri="{BB962C8B-B14F-4D97-AF65-F5344CB8AC3E}">
        <p14:creationId xmlns:p14="http://schemas.microsoft.com/office/powerpoint/2010/main" val="41845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Yougoslavie, Zagreb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" y="1325563"/>
            <a:ext cx="7515921" cy="5010614"/>
          </a:xfrm>
          <a:ln>
            <a:solidFill>
              <a:schemeClr val="accent1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1326995" y="4125951"/>
            <a:ext cx="1037064" cy="1371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810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Yougoslavie, Zagreb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29" y="1118703"/>
            <a:ext cx="3579541" cy="5369312"/>
          </a:xfrm>
        </p:spPr>
      </p:pic>
    </p:spTree>
    <p:extLst>
      <p:ext uri="{BB962C8B-B14F-4D97-AF65-F5344CB8AC3E}">
        <p14:creationId xmlns:p14="http://schemas.microsoft.com/office/powerpoint/2010/main" val="13977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8" y="1847927"/>
            <a:ext cx="2883188" cy="4351338"/>
          </a:xfrm>
        </p:spPr>
      </p:pic>
    </p:spTree>
    <p:extLst>
      <p:ext uri="{BB962C8B-B14F-4D97-AF65-F5344CB8AC3E}">
        <p14:creationId xmlns:p14="http://schemas.microsoft.com/office/powerpoint/2010/main" val="12908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8" y="1594624"/>
            <a:ext cx="7326352" cy="4884234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46875" y="12723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4900" dirty="0" smtClean="0">
                <a:solidFill>
                  <a:srgbClr val="FFFF00"/>
                </a:solidFill>
              </a:rPr>
              <a:t>Algérie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100" dirty="0" smtClean="0">
                <a:solidFill>
                  <a:srgbClr val="FFFF00"/>
                </a:solidFill>
              </a:rPr>
              <a:t>Cadeau au CICR</a:t>
            </a:r>
            <a:endParaRPr lang="fr-CH" sz="3100" dirty="0"/>
          </a:p>
        </p:txBody>
      </p:sp>
    </p:spTree>
    <p:extLst>
      <p:ext uri="{BB962C8B-B14F-4D97-AF65-F5344CB8AC3E}">
        <p14:creationId xmlns:p14="http://schemas.microsoft.com/office/powerpoint/2010/main" val="8534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Création de bustes</a:t>
            </a:r>
            <a:endParaRPr lang="fr-CH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H" sz="7300" dirty="0" err="1" smtClean="0">
                <a:solidFill>
                  <a:srgbClr val="FFFF00"/>
                </a:solidFill>
              </a:rPr>
              <a:t>Ogens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dirty="0" smtClean="0">
                <a:solidFill>
                  <a:srgbClr val="FFFF00"/>
                </a:solidFill>
              </a:rPr>
              <a:t>Fonderie d’art </a:t>
            </a:r>
            <a:r>
              <a:rPr lang="fr-CH" dirty="0" err="1" smtClean="0">
                <a:solidFill>
                  <a:srgbClr val="FFFF00"/>
                </a:solidFill>
              </a:rPr>
              <a:t>Geya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0058" y="2499519"/>
            <a:ext cx="4823884" cy="3617912"/>
          </a:xfrm>
        </p:spPr>
      </p:pic>
      <p:sp>
        <p:nvSpPr>
          <p:cNvPr id="5" name="ZoneTexte 4"/>
          <p:cNvSpPr txBox="1"/>
          <p:nvPr/>
        </p:nvSpPr>
        <p:spPr>
          <a:xfrm>
            <a:off x="6502401" y="5089201"/>
            <a:ext cx="157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smtClean="0">
                <a:solidFill>
                  <a:srgbClr val="FFFF00"/>
                </a:solidFill>
              </a:rPr>
              <a:t>Albert</a:t>
            </a:r>
          </a:p>
          <a:p>
            <a:r>
              <a:rPr lang="fr-CH" sz="2000" dirty="0" err="1" smtClean="0">
                <a:solidFill>
                  <a:srgbClr val="FFFF00"/>
                </a:solidFill>
              </a:rPr>
              <a:t>Gyorgi</a:t>
            </a:r>
            <a:r>
              <a:rPr lang="fr-CH" sz="2000" dirty="0" smtClean="0">
                <a:solidFill>
                  <a:srgbClr val="FFFF00"/>
                </a:solidFill>
              </a:rPr>
              <a:t>, Abel</a:t>
            </a:r>
            <a:endParaRPr lang="fr-CH" sz="2000" dirty="0" smtClean="0">
              <a:solidFill>
                <a:srgbClr val="FFFF00"/>
              </a:solidFill>
            </a:endParaRPr>
          </a:p>
          <a:p>
            <a:r>
              <a:rPr lang="fr-CH" sz="2000" dirty="0">
                <a:solidFill>
                  <a:srgbClr val="FFFF00"/>
                </a:solidFill>
              </a:rPr>
              <a:t>s</a:t>
            </a:r>
            <a:r>
              <a:rPr lang="fr-CH" sz="2000" dirty="0" smtClean="0">
                <a:solidFill>
                  <a:srgbClr val="FFFF00"/>
                </a:solidFill>
              </a:rPr>
              <a:t>on fils et un</a:t>
            </a:r>
          </a:p>
          <a:p>
            <a:r>
              <a:rPr lang="fr-CH" sz="2000" dirty="0" smtClean="0">
                <a:solidFill>
                  <a:srgbClr val="FFFF00"/>
                </a:solidFill>
              </a:rPr>
              <a:t>collaborateur</a:t>
            </a:r>
            <a:endParaRPr lang="fr-CH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6" y="122662"/>
            <a:ext cx="7871024" cy="6582163"/>
          </a:xfrm>
        </p:spPr>
      </p:pic>
    </p:spTree>
    <p:extLst>
      <p:ext uri="{BB962C8B-B14F-4D97-AF65-F5344CB8AC3E}">
        <p14:creationId xmlns:p14="http://schemas.microsoft.com/office/powerpoint/2010/main" val="12485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Moule du buste</a:t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600" dirty="0" smtClean="0">
                <a:solidFill>
                  <a:srgbClr val="FFFF00"/>
                </a:solidFill>
              </a:rPr>
              <a:t>David </a:t>
            </a:r>
            <a:r>
              <a:rPr lang="fr-CH" sz="3600" dirty="0" err="1" smtClean="0">
                <a:solidFill>
                  <a:srgbClr val="FFFF00"/>
                </a:solidFill>
              </a:rPr>
              <a:t>Chojnacki</a:t>
            </a:r>
            <a:r>
              <a:rPr lang="fr-CH" sz="3600" dirty="0" smtClean="0">
                <a:solidFill>
                  <a:srgbClr val="FFFF00"/>
                </a:solidFill>
              </a:rPr>
              <a:t>, maître fondeur à </a:t>
            </a:r>
            <a:r>
              <a:rPr lang="fr-CH" sz="3600" dirty="0">
                <a:solidFill>
                  <a:srgbClr val="FFFF00"/>
                </a:solidFill>
              </a:rPr>
              <a:t>J</a:t>
            </a:r>
            <a:r>
              <a:rPr lang="fr-CH" sz="3600" dirty="0" smtClean="0">
                <a:solidFill>
                  <a:srgbClr val="FFFF00"/>
                </a:solidFill>
              </a:rPr>
              <a:t>ussy</a:t>
            </a:r>
            <a:endParaRPr lang="fr-CH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0" y="2181726"/>
            <a:ext cx="8347211" cy="4676274"/>
          </a:xfrm>
        </p:spPr>
      </p:pic>
      <p:sp>
        <p:nvSpPr>
          <p:cNvPr id="5" name="ZoneTexte 4"/>
          <p:cNvSpPr txBox="1"/>
          <p:nvPr/>
        </p:nvSpPr>
        <p:spPr>
          <a:xfrm>
            <a:off x="6828177" y="5911517"/>
            <a:ext cx="114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Stéphane</a:t>
            </a:r>
          </a:p>
          <a:p>
            <a:r>
              <a:rPr lang="fr-CH" dirty="0" smtClean="0">
                <a:solidFill>
                  <a:srgbClr val="FFFF00"/>
                </a:solidFill>
              </a:rPr>
              <a:t>Aubert </a:t>
            </a:r>
            <a:endParaRPr lang="fr-CH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99625" y="2181726"/>
            <a:ext cx="114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Charles</a:t>
            </a:r>
          </a:p>
          <a:p>
            <a:r>
              <a:rPr lang="fr-CH" dirty="0" smtClean="0">
                <a:solidFill>
                  <a:srgbClr val="FFFF00"/>
                </a:solidFill>
              </a:rPr>
              <a:t>Durand 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6" y="186394"/>
            <a:ext cx="8283585" cy="6292515"/>
          </a:xfrm>
        </p:spPr>
      </p:pic>
    </p:spTree>
    <p:extLst>
      <p:ext uri="{BB962C8B-B14F-4D97-AF65-F5344CB8AC3E}">
        <p14:creationId xmlns:p14="http://schemas.microsoft.com/office/powerpoint/2010/main" val="25874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6" y="1553640"/>
            <a:ext cx="8832228" cy="4133482"/>
          </a:xfrm>
        </p:spPr>
      </p:pic>
    </p:spTree>
    <p:extLst>
      <p:ext uri="{BB962C8B-B14F-4D97-AF65-F5344CB8AC3E}">
        <p14:creationId xmlns:p14="http://schemas.microsoft.com/office/powerpoint/2010/main" val="34828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0" b="4187"/>
          <a:stretch/>
        </p:blipFill>
        <p:spPr>
          <a:xfrm>
            <a:off x="-33454" y="267630"/>
            <a:ext cx="9177454" cy="6378497"/>
          </a:xfrm>
        </p:spPr>
      </p:pic>
      <p:sp>
        <p:nvSpPr>
          <p:cNvPr id="5" name="Flèche droite 4"/>
          <p:cNvSpPr/>
          <p:nvPr/>
        </p:nvSpPr>
        <p:spPr>
          <a:xfrm>
            <a:off x="628650" y="671068"/>
            <a:ext cx="4980413" cy="7136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/>
          <p:cNvSpPr txBox="1"/>
          <p:nvPr/>
        </p:nvSpPr>
        <p:spPr>
          <a:xfrm>
            <a:off x="1639226" y="843241"/>
            <a:ext cx="24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R é c u p é r a t i o n  !!!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315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5692" y="2432076"/>
            <a:ext cx="30556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1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F I N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  <p:sp>
        <p:nvSpPr>
          <p:cNvPr id="7" name="Rectangle 6"/>
          <p:cNvSpPr/>
          <p:nvPr/>
        </p:nvSpPr>
        <p:spPr>
          <a:xfrm>
            <a:off x="2285999" y="26874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H" sz="4400" dirty="0">
                <a:solidFill>
                  <a:srgbClr val="FFFF00"/>
                </a:solidFill>
              </a:rPr>
              <a:t>Algérie</a:t>
            </a:r>
            <a:r>
              <a:rPr lang="fr-CH" dirty="0">
                <a:solidFill>
                  <a:srgbClr val="FFFF00"/>
                </a:solidFill>
              </a:rPr>
              <a:t/>
            </a:r>
            <a:br>
              <a:rPr lang="fr-CH" dirty="0">
                <a:solidFill>
                  <a:srgbClr val="FFFF00"/>
                </a:solidFill>
              </a:rPr>
            </a:br>
            <a:r>
              <a:rPr lang="fr-CH" sz="3200" dirty="0">
                <a:solidFill>
                  <a:srgbClr val="FFFF00"/>
                </a:solidFill>
              </a:rPr>
              <a:t>a</a:t>
            </a:r>
            <a:r>
              <a:rPr lang="fr-CH" sz="3200" dirty="0" smtClean="0">
                <a:solidFill>
                  <a:srgbClr val="FFFF00"/>
                </a:solidFill>
              </a:rPr>
              <a:t>vec l’émir Abdelkader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93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H" sz="4900" dirty="0">
                <a:solidFill>
                  <a:srgbClr val="FFFF00"/>
                </a:solidFill>
              </a:rPr>
              <a:t>Allemagne, Berlin</a:t>
            </a:r>
            <a:r>
              <a:rPr lang="fr-CH" dirty="0">
                <a:solidFill>
                  <a:srgbClr val="FFFF00"/>
                </a:solidFill>
              </a:rPr>
              <a:t/>
            </a:r>
            <a:br>
              <a:rPr lang="fr-CH" dirty="0">
                <a:solidFill>
                  <a:srgbClr val="FFFF00"/>
                </a:solidFill>
              </a:rPr>
            </a:br>
            <a:r>
              <a:rPr lang="fr-CH" sz="3100" dirty="0">
                <a:solidFill>
                  <a:srgbClr val="FFFF00"/>
                </a:solidFill>
              </a:rPr>
              <a:t>Musée de la Croix-Rouge, Lothar </a:t>
            </a:r>
            <a:r>
              <a:rPr lang="fr-CH" sz="3100" dirty="0" err="1">
                <a:solidFill>
                  <a:srgbClr val="FFFF00"/>
                </a:solidFill>
              </a:rPr>
              <a:t>Brabanski</a:t>
            </a:r>
            <a:r>
              <a:rPr lang="fr-CH" sz="3100" dirty="0">
                <a:solidFill>
                  <a:srgbClr val="FFFF00"/>
                </a:solidFill>
              </a:rPr>
              <a:t>, 1950</a:t>
            </a:r>
            <a:endParaRPr lang="fr-CH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839172"/>
              </p:ext>
            </p:extLst>
          </p:nvPr>
        </p:nvGraphicFramePr>
        <p:xfrm>
          <a:off x="2800641" y="1516566"/>
          <a:ext cx="3703556" cy="524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5667204" imgH="8019948" progId="Acrobat.Document.DC">
                  <p:embed/>
                </p:oleObj>
              </mc:Choice>
              <mc:Fallback>
                <p:oleObj name="Acrobat Document" r:id="rId3" imgW="5667204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0641" y="1516566"/>
                        <a:ext cx="3703556" cy="5241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Allemagne, </a:t>
            </a:r>
            <a:r>
              <a:rPr lang="fr-CH" dirty="0" err="1" smtClean="0">
                <a:solidFill>
                  <a:srgbClr val="FFFF00"/>
                </a:solidFill>
              </a:rPr>
              <a:t>Schlangen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3200" dirty="0" smtClean="0">
                <a:solidFill>
                  <a:srgbClr val="FFFF00"/>
                </a:solidFill>
              </a:rPr>
              <a:t>Musée de la Croix-Rouge, Inge Ritter, 2003</a:t>
            </a:r>
            <a:endParaRPr lang="fr-CH" sz="1800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4"/>
          <a:stretch/>
        </p:blipFill>
        <p:spPr>
          <a:xfrm>
            <a:off x="3206774" y="1769869"/>
            <a:ext cx="2730451" cy="4842804"/>
          </a:xfrm>
        </p:spPr>
      </p:pic>
    </p:spTree>
    <p:extLst>
      <p:ext uri="{BB962C8B-B14F-4D97-AF65-F5344CB8AC3E}">
        <p14:creationId xmlns:p14="http://schemas.microsoft.com/office/powerpoint/2010/main" val="14666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>
          <a:xfrm>
            <a:off x="2664222" y="1837501"/>
            <a:ext cx="3815555" cy="4619056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Allemagne, </a:t>
            </a:r>
            <a:r>
              <a:rPr lang="fr-CH" dirty="0" err="1" smtClean="0">
                <a:solidFill>
                  <a:srgbClr val="FFFF00"/>
                </a:solidFill>
              </a:rPr>
              <a:t>Luckenwalde</a:t>
            </a:r>
            <a:r>
              <a:rPr lang="fr-CH" dirty="0" smtClean="0">
                <a:solidFill>
                  <a:srgbClr val="FFFF00"/>
                </a:solidFill>
              </a:rPr>
              <a:t/>
            </a:r>
            <a:br>
              <a:rPr lang="fr-CH" dirty="0" smtClean="0">
                <a:solidFill>
                  <a:srgbClr val="FFFF00"/>
                </a:solidFill>
              </a:rPr>
            </a:br>
            <a:r>
              <a:rPr lang="fr-CH" sz="2700" dirty="0" smtClean="0">
                <a:solidFill>
                  <a:srgbClr val="FFFF00"/>
                </a:solidFill>
              </a:rPr>
              <a:t>Musée de la Croix-Rouge, Madeleine </a:t>
            </a:r>
            <a:r>
              <a:rPr lang="fr-CH" sz="2700" dirty="0" err="1" smtClean="0">
                <a:solidFill>
                  <a:srgbClr val="FFFF00"/>
                </a:solidFill>
              </a:rPr>
              <a:t>zu</a:t>
            </a:r>
            <a:r>
              <a:rPr lang="fr-CH" sz="2700" dirty="0" smtClean="0">
                <a:solidFill>
                  <a:srgbClr val="FFFF00"/>
                </a:solidFill>
              </a:rPr>
              <a:t> </a:t>
            </a:r>
            <a:r>
              <a:rPr lang="fr-CH" sz="2700" dirty="0" err="1" smtClean="0">
                <a:solidFill>
                  <a:srgbClr val="FFFF00"/>
                </a:solidFill>
              </a:rPr>
              <a:t>Solms-Laubach</a:t>
            </a:r>
            <a:r>
              <a:rPr lang="fr-CH" sz="2700" dirty="0" smtClean="0">
                <a:solidFill>
                  <a:srgbClr val="FFFF00"/>
                </a:solidFill>
              </a:rPr>
              <a:t>, 1996</a:t>
            </a:r>
            <a:endParaRPr lang="fr-CH" sz="1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</TotalTime>
  <Words>189</Words>
  <Application>Microsoft Office PowerPoint</Application>
  <PresentationFormat>Affichage à l'écran (4:3)</PresentationFormat>
  <Paragraphs>71</Paragraphs>
  <Slides>57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Thème Office</vt:lpstr>
      <vt:lpstr>Adobe Acrobat Document</vt:lpstr>
      <vt:lpstr>Présentation PowerPoint</vt:lpstr>
      <vt:lpstr>Présentation PowerPoint</vt:lpstr>
      <vt:lpstr>Genève, rue Verdaine</vt:lpstr>
      <vt:lpstr>Genève Place Neuve, Tertasse, Treille</vt:lpstr>
      <vt:lpstr>Présentation PowerPoint</vt:lpstr>
      <vt:lpstr>Présentation PowerPoint</vt:lpstr>
      <vt:lpstr>Allemagne, Berlin Musée de la Croix-Rouge, Lothar Brabanski, 1950</vt:lpstr>
      <vt:lpstr>Allemagne, Schlangen Musée de la Croix-Rouge, Inge Ritter, 2003</vt:lpstr>
      <vt:lpstr>Allemagne, Luckenwalde Musée de la Croix-Rouge, Madeleine zu Solms-Laubach, 1996</vt:lpstr>
      <vt:lpstr>Présentation PowerPoint</vt:lpstr>
      <vt:lpstr>Présentation PowerPoint</vt:lpstr>
      <vt:lpstr>Allemagne Souvenir du coronavirus !!</vt:lpstr>
      <vt:lpstr>Belgique, Bruxelles 17 juin 1978</vt:lpstr>
      <vt:lpstr>Biélorussie, Minsk</vt:lpstr>
      <vt:lpstr>Chine Shanghai</vt:lpstr>
      <vt:lpstr>Costa Rica Université de la Paix</vt:lpstr>
      <vt:lpstr>Costa Rica Cartago</vt:lpstr>
      <vt:lpstr>Costa Rica Cartago</vt:lpstr>
      <vt:lpstr>Présentation PowerPoint</vt:lpstr>
      <vt:lpstr>Espagne </vt:lpstr>
      <vt:lpstr>France, Croix-Rouge française, Paris Salle du Conseil d’administration national</vt:lpstr>
      <vt:lpstr>France, Joinville le Pont Val de Marne</vt:lpstr>
      <vt:lpstr>France, Joinville le Pont Val de Marne</vt:lpstr>
      <vt:lpstr>Présentation PowerPoint</vt:lpstr>
      <vt:lpstr>Présentation PowerPoint</vt:lpstr>
      <vt:lpstr>France, Strasbourg, Conseil de l’Europe Peter Maurer, Gabriella Battaini-Dragoni et Armand Perego</vt:lpstr>
      <vt:lpstr>France, Val de Marne Château de La Reghat </vt:lpstr>
      <vt:lpstr>France, Vallée de La Roya </vt:lpstr>
      <vt:lpstr>Genève CICR Bustes de Gustave Moynier et d’Henry Dunant</vt:lpstr>
      <vt:lpstr>Inde</vt:lpstr>
      <vt:lpstr>Italie, Solferino</vt:lpstr>
      <vt:lpstr>Mexique</vt:lpstr>
      <vt:lpstr>Présentation PowerPoint</vt:lpstr>
      <vt:lpstr>Pays Bas</vt:lpstr>
      <vt:lpstr>Pays Bas Palais de la Paix, La Haye</vt:lpstr>
      <vt:lpstr>Pays Bas</vt:lpstr>
      <vt:lpstr>Pays Bas</vt:lpstr>
      <vt:lpstr>Pays Bas</vt:lpstr>
      <vt:lpstr>Portugal</vt:lpstr>
      <vt:lpstr>Serbie</vt:lpstr>
      <vt:lpstr>Présentation PowerPoint</vt:lpstr>
      <vt:lpstr>Suisse, Zurich Cimetière du Sihlfeld </vt:lpstr>
      <vt:lpstr>Togo Centre Henry Dunant, Genève: accueil d’un buste en ébène, créé par un artiste togolais</vt:lpstr>
      <vt:lpstr>Présentation PowerPoint</vt:lpstr>
      <vt:lpstr>Turquie</vt:lpstr>
      <vt:lpstr>Uruguay</vt:lpstr>
      <vt:lpstr>Yougoslavie, Zagreb</vt:lpstr>
      <vt:lpstr>Yougoslavie, Zagreb</vt:lpstr>
      <vt:lpstr>Présentation PowerPoint</vt:lpstr>
      <vt:lpstr>Création de bustes</vt:lpstr>
      <vt:lpstr>Ogens Fonderie d’art Geya</vt:lpstr>
      <vt:lpstr>Présentation PowerPoint</vt:lpstr>
      <vt:lpstr>Moule du buste David Chojnacki, maître fondeur à Jussy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39</cp:revision>
  <dcterms:created xsi:type="dcterms:W3CDTF">2022-10-13T12:58:21Z</dcterms:created>
  <dcterms:modified xsi:type="dcterms:W3CDTF">2022-10-14T15:31:58Z</dcterms:modified>
</cp:coreProperties>
</file>