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9" r:id="rId5"/>
    <p:sldId id="275" r:id="rId6"/>
    <p:sldId id="270" r:id="rId7"/>
    <p:sldId id="273" r:id="rId8"/>
    <p:sldId id="276" r:id="rId9"/>
    <p:sldId id="277" r:id="rId10"/>
    <p:sldId id="278" r:id="rId11"/>
    <p:sldId id="281" r:id="rId12"/>
    <p:sldId id="282" r:id="rId13"/>
    <p:sldId id="284" r:id="rId14"/>
    <p:sldId id="299" r:id="rId15"/>
    <p:sldId id="286" r:id="rId16"/>
    <p:sldId id="287" r:id="rId17"/>
    <p:sldId id="301" r:id="rId18"/>
    <p:sldId id="302" r:id="rId19"/>
    <p:sldId id="303" r:id="rId20"/>
    <p:sldId id="304" r:id="rId21"/>
    <p:sldId id="288" r:id="rId22"/>
    <p:sldId id="306" r:id="rId23"/>
    <p:sldId id="305" r:id="rId24"/>
    <p:sldId id="289" r:id="rId25"/>
    <p:sldId id="293" r:id="rId26"/>
    <p:sldId id="290" r:id="rId27"/>
    <p:sldId id="291" r:id="rId28"/>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 yelegen" initials="gy" lastIdx="1" clrIdx="0">
    <p:extLst>
      <p:ext uri="{19B8F6BF-5375-455C-9EA6-DF929625EA0E}">
        <p15:presenceInfo xmlns:p15="http://schemas.microsoft.com/office/powerpoint/2012/main" userId="73140b26514ac5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3" d="100"/>
          <a:sy n="93" d="100"/>
        </p:scale>
        <p:origin x="21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9121B-7C89-31AB-8C83-7716B4E74E9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BDAA0800-EE94-6C6D-6012-12A5EA2AECB0}"/>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E50EB6FB-7FA6-5596-2039-0B4864D9593E}"/>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5" name="Espace réservé du pied de page 4">
            <a:extLst>
              <a:ext uri="{FF2B5EF4-FFF2-40B4-BE49-F238E27FC236}">
                <a16:creationId xmlns:a16="http://schemas.microsoft.com/office/drawing/2014/main" id="{640A0761-BDC7-92AB-2172-BCE014657C5C}"/>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DF13BFD2-C957-3A77-C3AE-2063E36BAAA1}"/>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23093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B6CDF-C8D2-3711-9E91-0C31AF9A674B}"/>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21AA8F7-FB12-19E6-DD0C-B4163738AC6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46BAB86-10B2-7A03-1A08-B43137E755CD}"/>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5" name="Espace réservé du pied de page 4">
            <a:extLst>
              <a:ext uri="{FF2B5EF4-FFF2-40B4-BE49-F238E27FC236}">
                <a16:creationId xmlns:a16="http://schemas.microsoft.com/office/drawing/2014/main" id="{6E17B916-8ACA-9195-3D93-9CAC186F3350}"/>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A00A992-B794-1F7A-E199-43BBCD3F27A2}"/>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382489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C4DC85-9653-9E97-8CCD-79C117900F1F}"/>
              </a:ext>
            </a:extLst>
          </p:cNvPr>
          <p:cNvSpPr>
            <a:spLocks noGrp="1"/>
          </p:cNvSpPr>
          <p:nvPr>
            <p:ph type="title" orient="vert"/>
          </p:nvPr>
        </p:nvSpPr>
        <p:spPr>
          <a:xfrm>
            <a:off x="8724899"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185403B-2E2C-9BD8-E940-683608EEBF15}"/>
              </a:ext>
            </a:extLst>
          </p:cNvPr>
          <p:cNvSpPr>
            <a:spLocks noGrp="1"/>
          </p:cNvSpPr>
          <p:nvPr>
            <p:ph type="body" orient="vert" idx="1"/>
          </p:nvPr>
        </p:nvSpPr>
        <p:spPr>
          <a:xfrm>
            <a:off x="838199"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9C3BD84-B6B6-2165-C78B-67DB7F09FEF1}"/>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5" name="Espace réservé du pied de page 4">
            <a:extLst>
              <a:ext uri="{FF2B5EF4-FFF2-40B4-BE49-F238E27FC236}">
                <a16:creationId xmlns:a16="http://schemas.microsoft.com/office/drawing/2014/main" id="{AA33D30A-CA25-B960-E184-76E7E2BF3230}"/>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483233D1-C4E3-EFE6-6D94-3346621372AF}"/>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9749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452A5-1520-33F8-7EBD-0DE4476D11FD}"/>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303F1B3E-4F45-B425-CE99-2C23F678F36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3D3B67C-F741-98C5-1FFE-5B6C3B9E9DDB}"/>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5" name="Espace réservé du pied de page 4">
            <a:extLst>
              <a:ext uri="{FF2B5EF4-FFF2-40B4-BE49-F238E27FC236}">
                <a16:creationId xmlns:a16="http://schemas.microsoft.com/office/drawing/2014/main" id="{BE666FEC-9B90-0CB2-BEC4-808CDC337DD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4C1FB8A3-AE8A-00D5-608F-AE3F21D12DE5}"/>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376292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D70B9-4411-4D26-5E50-A0B79159369E}"/>
              </a:ext>
            </a:extLst>
          </p:cNvPr>
          <p:cNvSpPr>
            <a:spLocks noGrp="1"/>
          </p:cNvSpPr>
          <p:nvPr>
            <p:ph type="title"/>
          </p:nvPr>
        </p:nvSpPr>
        <p:spPr>
          <a:xfrm>
            <a:off x="831853"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F01D0C84-4A55-6CDA-CE03-A248F5067F6A}"/>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075F38-C109-D528-BE8D-3B5EA34FD0C0}"/>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5" name="Espace réservé du pied de page 4">
            <a:extLst>
              <a:ext uri="{FF2B5EF4-FFF2-40B4-BE49-F238E27FC236}">
                <a16:creationId xmlns:a16="http://schemas.microsoft.com/office/drawing/2014/main" id="{13C49D99-5D5B-0396-CBC4-80AB72DE629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7B27EE83-14E4-AA35-A287-BB3C2307612B}"/>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108678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74E6B-229C-1E15-8967-79C150419E3A}"/>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642A78C9-8AC8-6949-D756-88CE30F111B5}"/>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E01D4620-3A37-A8AD-BD7E-0590423F9882}"/>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ED31C872-47CD-283B-1E70-0A501D8B4B33}"/>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6" name="Espace réservé du pied de page 5">
            <a:extLst>
              <a:ext uri="{FF2B5EF4-FFF2-40B4-BE49-F238E27FC236}">
                <a16:creationId xmlns:a16="http://schemas.microsoft.com/office/drawing/2014/main" id="{253D02DB-BEF9-817B-B2DD-E0A31CD561A5}"/>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58D6E620-01DC-F9A8-3EB5-DEDB29845D89}"/>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343336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D4CEB-8831-AB94-0EA0-C35B141999CA}"/>
              </a:ext>
            </a:extLst>
          </p:cNvPr>
          <p:cNvSpPr>
            <a:spLocks noGrp="1"/>
          </p:cNvSpPr>
          <p:nvPr>
            <p:ph type="title"/>
          </p:nvPr>
        </p:nvSpPr>
        <p:spPr>
          <a:xfrm>
            <a:off x="839789"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5EAFB7AC-6608-0A06-58C0-285093501769}"/>
              </a:ext>
            </a:extLst>
          </p:cNvPr>
          <p:cNvSpPr>
            <a:spLocks noGrp="1"/>
          </p:cNvSpPr>
          <p:nvPr>
            <p:ph type="body" idx="1"/>
          </p:nvPr>
        </p:nvSpPr>
        <p:spPr>
          <a:xfrm>
            <a:off x="839791"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FACA5C-8C7F-A1A4-FC16-95C362EE129C}"/>
              </a:ext>
            </a:extLst>
          </p:cNvPr>
          <p:cNvSpPr>
            <a:spLocks noGrp="1"/>
          </p:cNvSpPr>
          <p:nvPr>
            <p:ph sz="half" idx="2"/>
          </p:nvPr>
        </p:nvSpPr>
        <p:spPr>
          <a:xfrm>
            <a:off x="839791"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1AA9EC1B-6F8E-D3C9-1854-D49E6C6E5A7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3516908-B705-4B79-9500-A8B4D57B00E0}"/>
              </a:ext>
            </a:extLst>
          </p:cNvPr>
          <p:cNvSpPr>
            <a:spLocks noGrp="1"/>
          </p:cNvSpPr>
          <p:nvPr>
            <p:ph sz="quarter" idx="4"/>
          </p:nvPr>
        </p:nvSpPr>
        <p:spPr>
          <a:xfrm>
            <a:off x="6172203"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AA8F2A8F-E9AF-A89C-98AC-1BAA6A6D713B}"/>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8" name="Espace réservé du pied de page 7">
            <a:extLst>
              <a:ext uri="{FF2B5EF4-FFF2-40B4-BE49-F238E27FC236}">
                <a16:creationId xmlns:a16="http://schemas.microsoft.com/office/drawing/2014/main" id="{10C9F272-72F0-ED6C-BA47-2A3DAF3855E0}"/>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D33D7939-E774-B52E-2216-E87F37EC56BD}"/>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91564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B2434-001E-FCAF-A988-56838E4C53A8}"/>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33D82836-3EEA-FC17-53F7-F516C5C90B01}"/>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4" name="Espace réservé du pied de page 3">
            <a:extLst>
              <a:ext uri="{FF2B5EF4-FFF2-40B4-BE49-F238E27FC236}">
                <a16:creationId xmlns:a16="http://schemas.microsoft.com/office/drawing/2014/main" id="{7BFACD4B-36A1-E105-B0A0-32463978D0AF}"/>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8D34A389-DA86-99A4-1044-7FF1B1C26C26}"/>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260386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912306-63D2-BFA5-CA65-6364FC1F4A20}"/>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3" name="Espace réservé du pied de page 2">
            <a:extLst>
              <a:ext uri="{FF2B5EF4-FFF2-40B4-BE49-F238E27FC236}">
                <a16:creationId xmlns:a16="http://schemas.microsoft.com/office/drawing/2014/main" id="{75DC6C3D-771C-E785-016C-4E085E5CB566}"/>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9710CE98-D409-B30E-CF84-0D687D0713FE}"/>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237804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14AE4-0CEF-049E-24D3-8F3E2B127982}"/>
              </a:ext>
            </a:extLst>
          </p:cNvPr>
          <p:cNvSpPr>
            <a:spLocks noGrp="1"/>
          </p:cNvSpPr>
          <p:nvPr>
            <p:ph type="title"/>
          </p:nvPr>
        </p:nvSpPr>
        <p:spPr>
          <a:xfrm>
            <a:off x="839791" y="457200"/>
            <a:ext cx="3932236"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CE58D299-3439-36FE-BA7F-3D2360C7CB50}"/>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08DE7938-4CB2-400E-15F0-16D6C2D98AF5}"/>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9126D0-36CF-4401-07D4-4E1120DC1379}"/>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6" name="Espace réservé du pied de page 5">
            <a:extLst>
              <a:ext uri="{FF2B5EF4-FFF2-40B4-BE49-F238E27FC236}">
                <a16:creationId xmlns:a16="http://schemas.microsoft.com/office/drawing/2014/main" id="{BE149399-9E12-BFB2-CC6C-9264E04A3E24}"/>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674FCB18-D1CD-1E62-13D9-A9DA6B92D0D2}"/>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103836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3E30C-4398-F723-1B43-152AA9154607}"/>
              </a:ext>
            </a:extLst>
          </p:cNvPr>
          <p:cNvSpPr>
            <a:spLocks noGrp="1"/>
          </p:cNvSpPr>
          <p:nvPr>
            <p:ph type="title"/>
          </p:nvPr>
        </p:nvSpPr>
        <p:spPr>
          <a:xfrm>
            <a:off x="839791" y="457200"/>
            <a:ext cx="3932236"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3C8239B0-4254-6ECA-A2BC-03C5E2758549}"/>
              </a:ext>
            </a:extLst>
          </p:cNvPr>
          <p:cNvSpPr>
            <a:spLocks noGrp="1"/>
          </p:cNvSpPr>
          <p:nvPr>
            <p:ph type="pic" idx="1"/>
          </p:nvPr>
        </p:nvSpPr>
        <p:spPr>
          <a:xfrm>
            <a:off x="5183190"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r-CH"/>
          </a:p>
        </p:txBody>
      </p:sp>
      <p:sp>
        <p:nvSpPr>
          <p:cNvPr id="4" name="Espace réservé du texte 3">
            <a:extLst>
              <a:ext uri="{FF2B5EF4-FFF2-40B4-BE49-F238E27FC236}">
                <a16:creationId xmlns:a16="http://schemas.microsoft.com/office/drawing/2014/main" id="{F363C684-72C1-8354-E23E-58CDBAE54371}"/>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0C4C6D-F368-FA13-33CE-F07FB3D88C66}"/>
              </a:ext>
            </a:extLst>
          </p:cNvPr>
          <p:cNvSpPr>
            <a:spLocks noGrp="1"/>
          </p:cNvSpPr>
          <p:nvPr>
            <p:ph type="dt" sz="half" idx="10"/>
          </p:nvPr>
        </p:nvSpPr>
        <p:spPr/>
        <p:txBody>
          <a:bodyPr/>
          <a:lstStyle/>
          <a:p>
            <a:fld id="{30DA1081-DFA4-49CB-BA6C-B75D7D726897}" type="datetimeFigureOut">
              <a:rPr lang="fr-CH" smtClean="0"/>
              <a:t>11.04.2025</a:t>
            </a:fld>
            <a:endParaRPr lang="fr-CH"/>
          </a:p>
        </p:txBody>
      </p:sp>
      <p:sp>
        <p:nvSpPr>
          <p:cNvPr id="6" name="Espace réservé du pied de page 5">
            <a:extLst>
              <a:ext uri="{FF2B5EF4-FFF2-40B4-BE49-F238E27FC236}">
                <a16:creationId xmlns:a16="http://schemas.microsoft.com/office/drawing/2014/main" id="{E8060163-25CF-3875-D7B0-5CC43BE30806}"/>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4976BA86-1B34-873D-534F-1446C5B4DC6C}"/>
              </a:ext>
            </a:extLst>
          </p:cNvPr>
          <p:cNvSpPr>
            <a:spLocks noGrp="1"/>
          </p:cNvSpPr>
          <p:nvPr>
            <p:ph type="sldNum" sz="quarter" idx="12"/>
          </p:nvPr>
        </p:nvSpPr>
        <p:spPr/>
        <p:txBody>
          <a:bodyPr/>
          <a:lstStyle/>
          <a:p>
            <a:fld id="{0714E0F4-498E-4B98-8076-7C17F8C54D0D}" type="slidenum">
              <a:rPr lang="fr-CH" smtClean="0"/>
              <a:t>‹N°›</a:t>
            </a:fld>
            <a:endParaRPr lang="fr-CH"/>
          </a:p>
        </p:txBody>
      </p:sp>
    </p:spTree>
    <p:extLst>
      <p:ext uri="{BB962C8B-B14F-4D97-AF65-F5344CB8AC3E}">
        <p14:creationId xmlns:p14="http://schemas.microsoft.com/office/powerpoint/2010/main" val="11270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F921545-0865-5C08-E0FE-CF505741A1EF}"/>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915EE1C5-8890-BD24-D188-AD70AB646F3F}"/>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2DF11372-C544-AAE1-AA57-33739376F13D}"/>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A1081-DFA4-49CB-BA6C-B75D7D726897}" type="datetimeFigureOut">
              <a:rPr lang="fr-CH" smtClean="0"/>
              <a:t>11.04.2025</a:t>
            </a:fld>
            <a:endParaRPr lang="fr-CH"/>
          </a:p>
        </p:txBody>
      </p:sp>
      <p:sp>
        <p:nvSpPr>
          <p:cNvPr id="5" name="Espace réservé du pied de page 4">
            <a:extLst>
              <a:ext uri="{FF2B5EF4-FFF2-40B4-BE49-F238E27FC236}">
                <a16:creationId xmlns:a16="http://schemas.microsoft.com/office/drawing/2014/main" id="{28A683EE-B77D-79CB-F313-B4DD0B70C930}"/>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58E4781D-AD6C-E6C3-99F3-9EC4AB2E8D8F}"/>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4E0F4-498E-4B98-8076-7C17F8C54D0D}" type="slidenum">
              <a:rPr lang="fr-CH" smtClean="0"/>
              <a:t>‹N°›</a:t>
            </a:fld>
            <a:endParaRPr lang="fr-CH"/>
          </a:p>
        </p:txBody>
      </p:sp>
    </p:spTree>
    <p:extLst>
      <p:ext uri="{BB962C8B-B14F-4D97-AF65-F5344CB8AC3E}">
        <p14:creationId xmlns:p14="http://schemas.microsoft.com/office/powerpoint/2010/main" val="94444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36EBD-E3AF-8DEE-32ED-40420E04F301}"/>
              </a:ext>
            </a:extLst>
          </p:cNvPr>
          <p:cNvSpPr>
            <a:spLocks noGrp="1"/>
          </p:cNvSpPr>
          <p:nvPr>
            <p:ph type="ctrTitle"/>
          </p:nvPr>
        </p:nvSpPr>
        <p:spPr>
          <a:xfrm>
            <a:off x="3406346" y="161618"/>
            <a:ext cx="5379308" cy="426629"/>
          </a:xfrm>
        </p:spPr>
        <p:txBody>
          <a:bodyPr>
            <a:normAutofit/>
          </a:bodyPr>
          <a:lstStyle/>
          <a:p>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ZoneTexte 3">
            <a:extLst>
              <a:ext uri="{FF2B5EF4-FFF2-40B4-BE49-F238E27FC236}">
                <a16:creationId xmlns:a16="http://schemas.microsoft.com/office/drawing/2014/main" id="{7E20D5E2-F011-AC76-87C3-D70538067B4B}"/>
              </a:ext>
            </a:extLst>
          </p:cNvPr>
          <p:cNvSpPr txBox="1"/>
          <p:nvPr/>
        </p:nvSpPr>
        <p:spPr>
          <a:xfrm>
            <a:off x="644612" y="1110745"/>
            <a:ext cx="10247869" cy="1277786"/>
          </a:xfrm>
          <a:prstGeom prst="rect">
            <a:avLst/>
          </a:prstGeom>
          <a:noFill/>
        </p:spPr>
        <p:txBody>
          <a:bodyPr wrap="square" rtlCol="0">
            <a:spAutoFit/>
          </a:bodyPr>
          <a:lstStyle/>
          <a:p>
            <a:pPr>
              <a:spcAft>
                <a:spcPts val="600"/>
              </a:spcAft>
            </a:pPr>
            <a:r>
              <a:rPr lang="fr-CH" sz="1801" dirty="0"/>
              <a:t>- La principauté Osmanli a été fondée dans un village anatolien en 1299</a:t>
            </a:r>
          </a:p>
          <a:p>
            <a:r>
              <a:rPr lang="fr-CH" sz="1801" dirty="0"/>
              <a:t>- Au XVIIème siècle, elle est devenue un empire et a occupé une superficie de 5 200 000 km</a:t>
            </a:r>
            <a:r>
              <a:rPr lang="fr-CH" sz="1801" baseline="30000" dirty="0"/>
              <a:t>2</a:t>
            </a:r>
            <a:r>
              <a:rPr lang="fr-CH" sz="1801" dirty="0"/>
              <a:t> </a:t>
            </a:r>
            <a:r>
              <a:rPr lang="fr-CH" sz="1801" dirty="0">
                <a:ea typeface="Calibri" panose="020F0502020204030204" pitchFamily="34" charset="0"/>
                <a:cs typeface="Times New Roman" panose="02020603050405020304" pitchFamily="18" charset="0"/>
              </a:rPr>
              <a:t>allant des Balkans au Caucase, de la mer Noire à la mer Rouge, du golfe Persique au Maghreb et jusqu’au Centre de l’Europe</a:t>
            </a:r>
            <a:endParaRPr lang="fr-CH" sz="1801" dirty="0"/>
          </a:p>
        </p:txBody>
      </p:sp>
      <p:sp>
        <p:nvSpPr>
          <p:cNvPr id="8" name="Sous-titre 2">
            <a:extLst>
              <a:ext uri="{FF2B5EF4-FFF2-40B4-BE49-F238E27FC236}">
                <a16:creationId xmlns:a16="http://schemas.microsoft.com/office/drawing/2014/main" id="{EF694302-9408-E795-971D-579F1E4F309D}"/>
              </a:ext>
            </a:extLst>
          </p:cNvPr>
          <p:cNvSpPr txBox="1">
            <a:spLocks/>
          </p:cNvSpPr>
          <p:nvPr/>
        </p:nvSpPr>
        <p:spPr>
          <a:xfrm>
            <a:off x="757884" y="670758"/>
            <a:ext cx="1573424"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EXPANSION</a:t>
            </a:r>
          </a:p>
        </p:txBody>
      </p:sp>
      <p:grpSp>
        <p:nvGrpSpPr>
          <p:cNvPr id="9" name="Groupe 8">
            <a:extLst>
              <a:ext uri="{FF2B5EF4-FFF2-40B4-BE49-F238E27FC236}">
                <a16:creationId xmlns:a16="http://schemas.microsoft.com/office/drawing/2014/main" id="{0206F5AC-8627-EB43-49B3-808643BB8547}"/>
              </a:ext>
            </a:extLst>
          </p:cNvPr>
          <p:cNvGrpSpPr/>
          <p:nvPr/>
        </p:nvGrpSpPr>
        <p:grpSpPr>
          <a:xfrm>
            <a:off x="3325410" y="2299519"/>
            <a:ext cx="4886272" cy="4558481"/>
            <a:chOff x="3219760" y="2137901"/>
            <a:chExt cx="4886272" cy="4558481"/>
          </a:xfrm>
        </p:grpSpPr>
        <p:sp>
          <p:nvSpPr>
            <p:cNvPr id="7" name="ZoneTexte 6">
              <a:extLst>
                <a:ext uri="{FF2B5EF4-FFF2-40B4-BE49-F238E27FC236}">
                  <a16:creationId xmlns:a16="http://schemas.microsoft.com/office/drawing/2014/main" id="{ED4942B3-188A-51A7-F197-219822F5997C}"/>
                </a:ext>
              </a:extLst>
            </p:cNvPr>
            <p:cNvSpPr txBox="1"/>
            <p:nvPr/>
          </p:nvSpPr>
          <p:spPr>
            <a:xfrm>
              <a:off x="4007707" y="6320638"/>
              <a:ext cx="3389870" cy="375744"/>
            </a:xfrm>
            <a:prstGeom prst="rect">
              <a:avLst/>
            </a:prstGeom>
            <a:noFill/>
          </p:spPr>
          <p:txBody>
            <a:bodyPr wrap="square">
              <a:spAutoFit/>
            </a:bodyPr>
            <a:lstStyle/>
            <a:p>
              <a:pPr algn="ctr">
                <a:lnSpc>
                  <a:spcPct val="107000"/>
                </a:lnSpc>
                <a:spcAft>
                  <a:spcPts val="800"/>
                </a:spcAft>
              </a:pPr>
              <a:r>
                <a:rPr lang="fr-CH" sz="1801" kern="100" dirty="0">
                  <a:latin typeface="Calibri" panose="020F0502020204030204" pitchFamily="34" charset="0"/>
                  <a:ea typeface="Calibri" panose="020F0502020204030204" pitchFamily="34" charset="0"/>
                  <a:cs typeface="Times New Roman" panose="02020603050405020304" pitchFamily="18" charset="0"/>
                </a:rPr>
                <a:t>Source de l’image : Internet</a:t>
              </a:r>
            </a:p>
          </p:txBody>
        </p:sp>
        <p:pic>
          <p:nvPicPr>
            <p:cNvPr id="1026" name="Picture 2" descr="L'Empire Ottoman À Son Apogée En 1683, Et La Turquie Aujourd ...">
              <a:extLst>
                <a:ext uri="{FF2B5EF4-FFF2-40B4-BE49-F238E27FC236}">
                  <a16:creationId xmlns:a16="http://schemas.microsoft.com/office/drawing/2014/main" id="{67E846FA-05FE-6065-5A15-8E7C211EF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760" y="2137901"/>
              <a:ext cx="4886272" cy="41381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9399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21C8F-FC7A-6C62-ECF8-538E748FEA69}"/>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DD199107-7836-3936-7C03-84123694A6AB}"/>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61B6F6D0-F8FE-CD8D-91AF-646B0A710B4D}"/>
              </a:ext>
            </a:extLst>
          </p:cNvPr>
          <p:cNvSpPr txBox="1">
            <a:spLocks/>
          </p:cNvSpPr>
          <p:nvPr/>
        </p:nvSpPr>
        <p:spPr>
          <a:xfrm>
            <a:off x="403652" y="765004"/>
            <a:ext cx="4967418"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MASSACRES HAMIDIENS DANS TOUTE L’ANATOLIE</a:t>
            </a:r>
          </a:p>
        </p:txBody>
      </p:sp>
      <p:sp>
        <p:nvSpPr>
          <p:cNvPr id="6" name="ZoneTexte 5">
            <a:extLst>
              <a:ext uri="{FF2B5EF4-FFF2-40B4-BE49-F238E27FC236}">
                <a16:creationId xmlns:a16="http://schemas.microsoft.com/office/drawing/2014/main" id="{2072EF0D-BAD4-F710-C9E6-C48F2CB81CD4}"/>
              </a:ext>
            </a:extLst>
          </p:cNvPr>
          <p:cNvSpPr txBox="1"/>
          <p:nvPr/>
        </p:nvSpPr>
        <p:spPr>
          <a:xfrm>
            <a:off x="4497858" y="1063797"/>
            <a:ext cx="1746423" cy="369332"/>
          </a:xfrm>
          <a:prstGeom prst="rect">
            <a:avLst/>
          </a:prstGeom>
          <a:noFill/>
        </p:spPr>
        <p:txBody>
          <a:bodyPr wrap="square">
            <a:spAutoFit/>
          </a:bodyPr>
          <a:lstStyle/>
          <a:p>
            <a:r>
              <a:rPr lang="fr-CH" b="1" dirty="0"/>
              <a:t>Villes attaquées</a:t>
            </a:r>
          </a:p>
        </p:txBody>
      </p:sp>
      <p:sp>
        <p:nvSpPr>
          <p:cNvPr id="5" name="ZoneTexte 4">
            <a:extLst>
              <a:ext uri="{FF2B5EF4-FFF2-40B4-BE49-F238E27FC236}">
                <a16:creationId xmlns:a16="http://schemas.microsoft.com/office/drawing/2014/main" id="{1363D2D6-177A-BFBA-4595-9FE5409ACC41}"/>
              </a:ext>
            </a:extLst>
          </p:cNvPr>
          <p:cNvSpPr txBox="1"/>
          <p:nvPr/>
        </p:nvSpPr>
        <p:spPr>
          <a:xfrm>
            <a:off x="372763" y="1421274"/>
            <a:ext cx="4685266" cy="5355312"/>
          </a:xfrm>
          <a:prstGeom prst="rect">
            <a:avLst/>
          </a:prstGeom>
          <a:noFill/>
        </p:spPr>
        <p:txBody>
          <a:bodyPr wrap="square" rtlCol="0">
            <a:spAutoFit/>
          </a:bodyPr>
          <a:lstStyle/>
          <a:p>
            <a:r>
              <a:rPr lang="fr-CH" dirty="0"/>
              <a:t>Trébizonde: 2 octobre 1895</a:t>
            </a:r>
          </a:p>
          <a:p>
            <a:r>
              <a:rPr lang="fr-CH" dirty="0"/>
              <a:t>Urfa: 27 et 28 octobre 1895</a:t>
            </a:r>
          </a:p>
          <a:p>
            <a:r>
              <a:rPr lang="fr-CH" dirty="0"/>
              <a:t>Erzeroum: 30 octobre</a:t>
            </a:r>
          </a:p>
          <a:p>
            <a:r>
              <a:rPr lang="fr-CH" dirty="0"/>
              <a:t>Erzindjan: 30 octobre</a:t>
            </a:r>
          </a:p>
          <a:p>
            <a:r>
              <a:rPr lang="fr-CH" dirty="0"/>
              <a:t>Baïbourt: 13 octobre</a:t>
            </a:r>
          </a:p>
          <a:p>
            <a:r>
              <a:rPr lang="fr-CH" dirty="0"/>
              <a:t>Bitlis: 25 octobre</a:t>
            </a:r>
          </a:p>
          <a:p>
            <a:r>
              <a:rPr lang="fr-CH" dirty="0"/>
              <a:t>Séert: 19 novembre</a:t>
            </a:r>
          </a:p>
          <a:p>
            <a:r>
              <a:rPr lang="fr-CH" dirty="0"/>
              <a:t>Mouch: décembre 1895</a:t>
            </a:r>
          </a:p>
          <a:p>
            <a:r>
              <a:rPr lang="fr-CH" dirty="0"/>
              <a:t>Van: ville s’est défendue mais 1-20 novembre 1895, 160 villages attaqués</a:t>
            </a:r>
          </a:p>
          <a:p>
            <a:r>
              <a:rPr lang="fr-CH" dirty="0"/>
              <a:t>Malatia: 29 octobre</a:t>
            </a:r>
          </a:p>
          <a:p>
            <a:r>
              <a:rPr lang="fr-CH" dirty="0"/>
              <a:t>Eghin: 8 novembre 1895</a:t>
            </a:r>
          </a:p>
          <a:p>
            <a:r>
              <a:rPr lang="fr-CH" dirty="0"/>
              <a:t>Palou: 11 novembre 1895</a:t>
            </a:r>
          </a:p>
          <a:p>
            <a:r>
              <a:rPr lang="fr-CH" dirty="0"/>
              <a:t>Diyarbékir: 22 octobre 1895</a:t>
            </a:r>
          </a:p>
          <a:p>
            <a:r>
              <a:rPr lang="fr-CH" dirty="0"/>
              <a:t>Sivas: 12 novembre 1895</a:t>
            </a:r>
          </a:p>
          <a:p>
            <a:r>
              <a:rPr lang="fr-CH" dirty="0"/>
              <a:t>Gurun: 12 novembre 1895</a:t>
            </a:r>
          </a:p>
          <a:p>
            <a:r>
              <a:rPr lang="fr-CH" dirty="0"/>
              <a:t>Tokat: 15 novembre 1895</a:t>
            </a:r>
          </a:p>
          <a:p>
            <a:r>
              <a:rPr lang="fr-CH" dirty="0"/>
              <a:t>Amassia: 25-26 novembre 1895</a:t>
            </a:r>
          </a:p>
          <a:p>
            <a:r>
              <a:rPr lang="fr-CH" dirty="0"/>
              <a:t>Marache: 25 octobre, 8 et 18 novembre 1895</a:t>
            </a:r>
          </a:p>
        </p:txBody>
      </p:sp>
      <p:sp>
        <p:nvSpPr>
          <p:cNvPr id="7" name="ZoneTexte 6">
            <a:extLst>
              <a:ext uri="{FF2B5EF4-FFF2-40B4-BE49-F238E27FC236}">
                <a16:creationId xmlns:a16="http://schemas.microsoft.com/office/drawing/2014/main" id="{94A1D954-CA28-2AFF-6FAE-68FEBC29F0D0}"/>
              </a:ext>
            </a:extLst>
          </p:cNvPr>
          <p:cNvSpPr txBox="1"/>
          <p:nvPr/>
        </p:nvSpPr>
        <p:spPr>
          <a:xfrm>
            <a:off x="5488463" y="1459819"/>
            <a:ext cx="6330774" cy="2031325"/>
          </a:xfrm>
          <a:prstGeom prst="rect">
            <a:avLst/>
          </a:prstGeom>
          <a:noFill/>
        </p:spPr>
        <p:txBody>
          <a:bodyPr wrap="square" rtlCol="0">
            <a:spAutoFit/>
          </a:bodyPr>
          <a:lstStyle/>
          <a:p>
            <a:r>
              <a:rPr lang="fr-CH" dirty="0"/>
              <a:t>Alexandrette: 12 novembre 1895</a:t>
            </a:r>
          </a:p>
          <a:p>
            <a:r>
              <a:rPr lang="fr-CH" dirty="0"/>
              <a:t>Zeïtoun: octobre 1895, s’est défendu 1895, les européens sont  intervenus</a:t>
            </a:r>
          </a:p>
          <a:p>
            <a:r>
              <a:rPr lang="fr-CH" dirty="0"/>
              <a:t>Van: mai 1896 </a:t>
            </a:r>
          </a:p>
          <a:p>
            <a:r>
              <a:rPr lang="fr-CH" dirty="0"/>
              <a:t>Constantinople: 26 août 1896 (occupation de la banque ottoman par FRA)</a:t>
            </a:r>
          </a:p>
          <a:p>
            <a:r>
              <a:rPr lang="fr-CH" dirty="0"/>
              <a:t>En 1896: Mouch, Killis, Akhbès, Cheikhlé attaqués</a:t>
            </a:r>
          </a:p>
        </p:txBody>
      </p:sp>
    </p:spTree>
    <p:extLst>
      <p:ext uri="{BB962C8B-B14F-4D97-AF65-F5344CB8AC3E}">
        <p14:creationId xmlns:p14="http://schemas.microsoft.com/office/powerpoint/2010/main" val="121149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D40C3-456B-859A-8108-83BC13E8E416}"/>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AB595367-9882-BEBE-76A7-BC458FA27B6C}"/>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03D889F0-717F-D4FD-3B54-BBE4E8EB5F4A}"/>
              </a:ext>
            </a:extLst>
          </p:cNvPr>
          <p:cNvSpPr txBox="1">
            <a:spLocks/>
          </p:cNvSpPr>
          <p:nvPr/>
        </p:nvSpPr>
        <p:spPr>
          <a:xfrm>
            <a:off x="436601" y="1347737"/>
            <a:ext cx="3130381"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MASSACRES D’ADANA DE 1909</a:t>
            </a:r>
          </a:p>
        </p:txBody>
      </p:sp>
      <p:sp>
        <p:nvSpPr>
          <p:cNvPr id="5" name="ZoneTexte 4">
            <a:extLst>
              <a:ext uri="{FF2B5EF4-FFF2-40B4-BE49-F238E27FC236}">
                <a16:creationId xmlns:a16="http://schemas.microsoft.com/office/drawing/2014/main" id="{C1368510-928D-E8BB-A790-B2280BCF72B1}"/>
              </a:ext>
            </a:extLst>
          </p:cNvPr>
          <p:cNvSpPr txBox="1"/>
          <p:nvPr/>
        </p:nvSpPr>
        <p:spPr>
          <a:xfrm>
            <a:off x="345987" y="1918615"/>
            <a:ext cx="6145429" cy="369332"/>
          </a:xfrm>
          <a:prstGeom prst="rect">
            <a:avLst/>
          </a:prstGeom>
          <a:noFill/>
        </p:spPr>
        <p:txBody>
          <a:bodyPr wrap="square" rtlCol="0">
            <a:spAutoFit/>
          </a:bodyPr>
          <a:lstStyle/>
          <a:p>
            <a:r>
              <a:rPr lang="fr-CH" b="1" dirty="0"/>
              <a:t>Réalisés en deux phases : 14-16 avril 1909 et 25-27 avril 1909</a:t>
            </a:r>
          </a:p>
        </p:txBody>
      </p:sp>
      <p:sp>
        <p:nvSpPr>
          <p:cNvPr id="9" name="ZoneTexte 8">
            <a:extLst>
              <a:ext uri="{FF2B5EF4-FFF2-40B4-BE49-F238E27FC236}">
                <a16:creationId xmlns:a16="http://schemas.microsoft.com/office/drawing/2014/main" id="{F8FECB0E-738B-D7AE-B365-CA3083483D82}"/>
              </a:ext>
            </a:extLst>
          </p:cNvPr>
          <p:cNvSpPr txBox="1"/>
          <p:nvPr/>
        </p:nvSpPr>
        <p:spPr>
          <a:xfrm>
            <a:off x="238903" y="3312550"/>
            <a:ext cx="11944865" cy="2800767"/>
          </a:xfrm>
          <a:prstGeom prst="rect">
            <a:avLst/>
          </a:prstGeom>
          <a:noFill/>
        </p:spPr>
        <p:txBody>
          <a:bodyPr wrap="square" rtlCol="0">
            <a:spAutoFit/>
          </a:bodyPr>
          <a:lstStyle/>
          <a:p>
            <a:pPr>
              <a:spcAft>
                <a:spcPts val="1200"/>
              </a:spcAft>
            </a:pPr>
            <a:r>
              <a:rPr lang="fr-CH" dirty="0"/>
              <a:t>- Les troupes de Macédoine pro-Jeunes Turcs ont renversé Abdülhamid et en juillet 1908 le CUP (Jeunes Turcs) a pris le pouvoir</a:t>
            </a:r>
          </a:p>
          <a:p>
            <a:pPr>
              <a:spcAft>
                <a:spcPts val="1200"/>
              </a:spcAft>
            </a:pPr>
            <a:r>
              <a:rPr lang="fr-CH" dirty="0"/>
              <a:t>- Les partisans d’Abdülhamid ont réalisé une contre-révolution qui a duré deux semaines, entre 13 et 26 avril 1909</a:t>
            </a:r>
          </a:p>
          <a:p>
            <a:pPr>
              <a:spcAft>
                <a:spcPts val="1200"/>
              </a:spcAft>
            </a:pPr>
            <a:r>
              <a:rPr lang="fr-CH" dirty="0"/>
              <a:t>- Les fausses informations et rumeurs ont commencé bien avant la contre-révolution</a:t>
            </a:r>
          </a:p>
          <a:p>
            <a:pPr>
              <a:spcAft>
                <a:spcPts val="1200"/>
              </a:spcAft>
            </a:pPr>
            <a:r>
              <a:rPr lang="fr-CH" dirty="0"/>
              <a:t>- Les massacres ont continué après la contre-révolution </a:t>
            </a:r>
          </a:p>
          <a:p>
            <a:pPr>
              <a:spcAft>
                <a:spcPts val="1200"/>
              </a:spcAft>
            </a:pPr>
            <a:r>
              <a:rPr lang="fr-CH" dirty="0"/>
              <a:t>- Les partisans hamidiens sont montrés comme responsables des massacres d’Adana, mais il est impossible qu’ils puissent contrôler toutes les institutions étatiques en deux semaines</a:t>
            </a:r>
          </a:p>
          <a:p>
            <a:pPr>
              <a:spcAft>
                <a:spcPts val="600"/>
              </a:spcAft>
            </a:pPr>
            <a:r>
              <a:rPr lang="fr-CH" dirty="0"/>
              <a:t>- </a:t>
            </a:r>
            <a:r>
              <a:rPr lang="fr-CH" b="1" dirty="0"/>
              <a:t>Les massacres d’Adana ont été organisés et perpétrés par les partisans hamidiens et Jeunes Turcs</a:t>
            </a:r>
          </a:p>
        </p:txBody>
      </p:sp>
      <p:sp>
        <p:nvSpPr>
          <p:cNvPr id="10" name="Sous-titre 2">
            <a:extLst>
              <a:ext uri="{FF2B5EF4-FFF2-40B4-BE49-F238E27FC236}">
                <a16:creationId xmlns:a16="http://schemas.microsoft.com/office/drawing/2014/main" id="{C3F6D6EC-07EE-5083-C42B-88CD375FE9EE}"/>
              </a:ext>
            </a:extLst>
          </p:cNvPr>
          <p:cNvSpPr txBox="1">
            <a:spLocks/>
          </p:cNvSpPr>
          <p:nvPr/>
        </p:nvSpPr>
        <p:spPr>
          <a:xfrm>
            <a:off x="238903" y="2955073"/>
            <a:ext cx="4473140"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ORGANISATEURS DES MASSACRES D’ADANA</a:t>
            </a:r>
          </a:p>
        </p:txBody>
      </p:sp>
    </p:spTree>
    <p:extLst>
      <p:ext uri="{BB962C8B-B14F-4D97-AF65-F5344CB8AC3E}">
        <p14:creationId xmlns:p14="http://schemas.microsoft.com/office/powerpoint/2010/main" val="391915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513EC-18DA-88B0-D093-41F0F084F7FF}"/>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2D07829F-9334-1B3C-CA76-7AFD145189A3}"/>
              </a:ext>
            </a:extLst>
          </p:cNvPr>
          <p:cNvSpPr txBox="1">
            <a:spLocks/>
          </p:cNvSpPr>
          <p:nvPr/>
        </p:nvSpPr>
        <p:spPr>
          <a:xfrm>
            <a:off x="3538150" y="157143"/>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grpSp>
        <p:nvGrpSpPr>
          <p:cNvPr id="5" name="Groupe 4">
            <a:extLst>
              <a:ext uri="{FF2B5EF4-FFF2-40B4-BE49-F238E27FC236}">
                <a16:creationId xmlns:a16="http://schemas.microsoft.com/office/drawing/2014/main" id="{F549F669-3EBA-4FA6-8B2B-909C4B9494F6}"/>
              </a:ext>
            </a:extLst>
          </p:cNvPr>
          <p:cNvGrpSpPr/>
          <p:nvPr/>
        </p:nvGrpSpPr>
        <p:grpSpPr>
          <a:xfrm>
            <a:off x="2059458" y="2291845"/>
            <a:ext cx="6952736" cy="4053863"/>
            <a:chOff x="1992218" y="2092655"/>
            <a:chExt cx="6952736" cy="4053863"/>
          </a:xfrm>
        </p:grpSpPr>
        <p:pic>
          <p:nvPicPr>
            <p:cNvPr id="6" name="Image 5">
              <a:extLst>
                <a:ext uri="{FF2B5EF4-FFF2-40B4-BE49-F238E27FC236}">
                  <a16:creationId xmlns:a16="http://schemas.microsoft.com/office/drawing/2014/main" id="{2D016ABC-9CC4-8A77-DFD3-6FFDF3E57F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2476" y="2092655"/>
              <a:ext cx="6332220" cy="3595370"/>
            </a:xfrm>
            <a:prstGeom prst="rect">
              <a:avLst/>
            </a:prstGeom>
            <a:noFill/>
          </p:spPr>
        </p:pic>
        <p:sp>
          <p:nvSpPr>
            <p:cNvPr id="7" name="ZoneTexte 6">
              <a:extLst>
                <a:ext uri="{FF2B5EF4-FFF2-40B4-BE49-F238E27FC236}">
                  <a16:creationId xmlns:a16="http://schemas.microsoft.com/office/drawing/2014/main" id="{2EBEB6F9-8BEF-3A95-3C0A-8AD2B953D669}"/>
                </a:ext>
              </a:extLst>
            </p:cNvPr>
            <p:cNvSpPr txBox="1"/>
            <p:nvPr/>
          </p:nvSpPr>
          <p:spPr>
            <a:xfrm>
              <a:off x="1992218" y="5777186"/>
              <a:ext cx="6952736" cy="369332"/>
            </a:xfrm>
            <a:prstGeom prst="rect">
              <a:avLst/>
            </a:prstGeom>
            <a:noFill/>
          </p:spPr>
          <p:txBody>
            <a:bodyPr wrap="square">
              <a:spAutoFit/>
            </a:bodyPr>
            <a:lstStyle/>
            <a:p>
              <a:r>
                <a:rPr lang="fr-CH" sz="1800" dirty="0">
                  <a:effectLst/>
                  <a:latin typeface="Calibri" panose="020F0502020204030204" pitchFamily="34" charset="0"/>
                  <a:ea typeface="Calibri" panose="020F0502020204030204" pitchFamily="34" charset="0"/>
                  <a:cs typeface="Times New Roman" panose="02020603050405020304" pitchFamily="18" charset="0"/>
                </a:rPr>
                <a:t>Source de l’image : Bibliothèque Nubar, massacres de Cilicie, d’avril 1909 </a:t>
              </a:r>
              <a:endParaRPr lang="fr-CH" dirty="0"/>
            </a:p>
          </p:txBody>
        </p:sp>
      </p:grpSp>
      <p:sp>
        <p:nvSpPr>
          <p:cNvPr id="8" name="ZoneTexte 7">
            <a:extLst>
              <a:ext uri="{FF2B5EF4-FFF2-40B4-BE49-F238E27FC236}">
                <a16:creationId xmlns:a16="http://schemas.microsoft.com/office/drawing/2014/main" id="{01D37DDB-DD4B-757A-586F-6621CF24D7C9}"/>
              </a:ext>
            </a:extLst>
          </p:cNvPr>
          <p:cNvSpPr txBox="1"/>
          <p:nvPr/>
        </p:nvSpPr>
        <p:spPr>
          <a:xfrm>
            <a:off x="551932" y="1739434"/>
            <a:ext cx="7471721" cy="369332"/>
          </a:xfrm>
          <a:prstGeom prst="rect">
            <a:avLst/>
          </a:prstGeom>
          <a:noFill/>
        </p:spPr>
        <p:txBody>
          <a:bodyPr wrap="square" rtlCol="0">
            <a:spAutoFit/>
          </a:bodyPr>
          <a:lstStyle/>
          <a:p>
            <a:pPr>
              <a:spcAft>
                <a:spcPts val="600"/>
              </a:spcAft>
            </a:pPr>
            <a:r>
              <a:rPr lang="fr-CH" b="1" dirty="0"/>
              <a:t>On les désigne massacres d’Adana mais ils sont répandu sur toute la Cilicie</a:t>
            </a:r>
          </a:p>
        </p:txBody>
      </p:sp>
      <p:sp>
        <p:nvSpPr>
          <p:cNvPr id="9" name="Sous-titre 2">
            <a:extLst>
              <a:ext uri="{FF2B5EF4-FFF2-40B4-BE49-F238E27FC236}">
                <a16:creationId xmlns:a16="http://schemas.microsoft.com/office/drawing/2014/main" id="{1FC043D9-544E-16B1-BFC1-057D267E5E79}"/>
              </a:ext>
            </a:extLst>
          </p:cNvPr>
          <p:cNvSpPr txBox="1">
            <a:spLocks/>
          </p:cNvSpPr>
          <p:nvPr/>
        </p:nvSpPr>
        <p:spPr>
          <a:xfrm>
            <a:off x="494268" y="1060150"/>
            <a:ext cx="3130381"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MASSACRES D’ADANA DE 1909</a:t>
            </a:r>
          </a:p>
        </p:txBody>
      </p:sp>
    </p:spTree>
    <p:extLst>
      <p:ext uri="{BB962C8B-B14F-4D97-AF65-F5344CB8AC3E}">
        <p14:creationId xmlns:p14="http://schemas.microsoft.com/office/powerpoint/2010/main" val="109121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EF14-6A13-EB6A-DEE9-8A7625B61182}"/>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684077D0-4522-4689-B54C-606E80DCC2D4}"/>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29E23A34-9CF4-D512-4A17-B24D79F012D1}"/>
              </a:ext>
            </a:extLst>
          </p:cNvPr>
          <p:cNvSpPr txBox="1">
            <a:spLocks/>
          </p:cNvSpPr>
          <p:nvPr/>
        </p:nvSpPr>
        <p:spPr>
          <a:xfrm>
            <a:off x="506629" y="907820"/>
            <a:ext cx="5436973"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PREMIERS MASSACRES D’ADANA, 14 – 16 AVRIL 1909 </a:t>
            </a:r>
          </a:p>
        </p:txBody>
      </p:sp>
      <p:sp>
        <p:nvSpPr>
          <p:cNvPr id="7" name="ZoneTexte 6">
            <a:extLst>
              <a:ext uri="{FF2B5EF4-FFF2-40B4-BE49-F238E27FC236}">
                <a16:creationId xmlns:a16="http://schemas.microsoft.com/office/drawing/2014/main" id="{5CD8BB2D-0962-1D0D-10F9-956AFC12C0E6}"/>
              </a:ext>
            </a:extLst>
          </p:cNvPr>
          <p:cNvSpPr txBox="1"/>
          <p:nvPr/>
        </p:nvSpPr>
        <p:spPr>
          <a:xfrm>
            <a:off x="642551" y="1333411"/>
            <a:ext cx="10602102" cy="5524589"/>
          </a:xfrm>
          <a:prstGeom prst="rect">
            <a:avLst/>
          </a:prstGeom>
          <a:noFill/>
        </p:spPr>
        <p:txBody>
          <a:bodyPr wrap="square" rtlCol="0">
            <a:spAutoFit/>
          </a:bodyPr>
          <a:lstStyle/>
          <a:p>
            <a:pPr>
              <a:spcAft>
                <a:spcPts val="600"/>
              </a:spcAft>
            </a:pPr>
            <a:r>
              <a:rPr lang="fr-CH" dirty="0"/>
              <a:t>- Adana : 15 avril, le missionnaire père Rigal est témoigne des atrocités</a:t>
            </a:r>
          </a:p>
          <a:p>
            <a:pPr>
              <a:spcAft>
                <a:spcPts val="600"/>
              </a:spcAft>
            </a:pPr>
            <a:r>
              <a:rPr lang="fr-CH" dirty="0"/>
              <a:t>- Mersine : 16 avril</a:t>
            </a:r>
          </a:p>
          <a:p>
            <a:pPr>
              <a:spcAft>
                <a:spcPts val="600"/>
              </a:spcAft>
            </a:pPr>
            <a:r>
              <a:rPr lang="fr-CH" dirty="0"/>
              <a:t>- Aghzi Böyük : 15 avril</a:t>
            </a:r>
          </a:p>
          <a:p>
            <a:pPr>
              <a:spcAft>
                <a:spcPts val="600"/>
              </a:spcAft>
            </a:pPr>
            <a:r>
              <a:rPr lang="fr-CH" dirty="0"/>
              <a:t>-  Cheik Mourad : 14 avril</a:t>
            </a:r>
          </a:p>
          <a:p>
            <a:pPr>
              <a:spcAft>
                <a:spcPts val="600"/>
              </a:spcAft>
            </a:pPr>
            <a:r>
              <a:rPr lang="fr-CH" dirty="0"/>
              <a:t>- Hay Kugh : 14 avril</a:t>
            </a:r>
          </a:p>
          <a:p>
            <a:pPr>
              <a:spcAft>
                <a:spcPts val="600"/>
              </a:spcAft>
            </a:pPr>
            <a:r>
              <a:rPr lang="fr-CH" dirty="0"/>
              <a:t>- Indjirlik : 14 avril</a:t>
            </a:r>
          </a:p>
          <a:p>
            <a:pPr>
              <a:spcAft>
                <a:spcPts val="600"/>
              </a:spcAft>
            </a:pPr>
            <a:r>
              <a:rPr lang="fr-CH" dirty="0"/>
              <a:t>- Missis : 14 avril</a:t>
            </a:r>
          </a:p>
          <a:p>
            <a:pPr>
              <a:spcAft>
                <a:spcPts val="600"/>
              </a:spcAft>
            </a:pPr>
            <a:r>
              <a:rPr lang="fr-CH" dirty="0"/>
              <a:t>- Sis (siège du catholicossat de Cilicie) : 14 avril</a:t>
            </a:r>
          </a:p>
          <a:p>
            <a:pPr>
              <a:spcAft>
                <a:spcPts val="600"/>
              </a:spcAft>
            </a:pPr>
            <a:r>
              <a:rPr lang="fr-CH" dirty="0"/>
              <a:t>- Hamidiyé : 14 avril</a:t>
            </a:r>
          </a:p>
          <a:p>
            <a:pPr>
              <a:spcAft>
                <a:spcPts val="600"/>
              </a:spcAft>
            </a:pPr>
            <a:r>
              <a:rPr lang="fr-CH" dirty="0"/>
              <a:t>- Hasan Beyli : 15 avril</a:t>
            </a:r>
          </a:p>
          <a:p>
            <a:pPr>
              <a:spcAft>
                <a:spcPts val="600"/>
              </a:spcAft>
            </a:pPr>
            <a:r>
              <a:rPr lang="fr-CH" dirty="0"/>
              <a:t>- Baghtché : 16 avril</a:t>
            </a:r>
          </a:p>
          <a:p>
            <a:pPr>
              <a:spcAft>
                <a:spcPts val="600"/>
              </a:spcAft>
            </a:pPr>
            <a:r>
              <a:rPr lang="fr-CH" dirty="0"/>
              <a:t>- Kars Bazar : 16 avril</a:t>
            </a:r>
          </a:p>
          <a:p>
            <a:pPr>
              <a:spcAft>
                <a:spcPts val="600"/>
              </a:spcAft>
            </a:pPr>
            <a:r>
              <a:rPr lang="fr-CH" dirty="0"/>
              <a:t>- Kirik Khan : 17 avril</a:t>
            </a:r>
          </a:p>
          <a:p>
            <a:pPr>
              <a:spcAft>
                <a:spcPts val="600"/>
              </a:spcAft>
            </a:pPr>
            <a:r>
              <a:rPr lang="fr-CH" dirty="0"/>
              <a:t>- Les autres villages attaqués: Kozolouk, Elvanli, Hakim Khan, Lambron, Abdoghlou, Kayerli, Karatach, Kara Issalou, Hadjin, Féké, Osmaniyé, Erzin, Ayas, Nadjarli, Odjakli, Keller, Kouchdjou, Kunes, Kurd Baghtchessi, Hassa, Akbès, Antioche, Kessab, Findekli, El-Oghlu, Sarilar, Géozdjéyiz, Kéchifli, Göksun</a:t>
            </a:r>
          </a:p>
        </p:txBody>
      </p:sp>
    </p:spTree>
    <p:extLst>
      <p:ext uri="{BB962C8B-B14F-4D97-AF65-F5344CB8AC3E}">
        <p14:creationId xmlns:p14="http://schemas.microsoft.com/office/powerpoint/2010/main" val="425612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E9AE-0DFC-2E3E-FB94-1EAFDDD730CF}"/>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07C2007A-C290-5A20-1C4A-C750571AAEC5}"/>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70F6FA79-9C99-D242-A073-A3E0F0AEF729}"/>
              </a:ext>
            </a:extLst>
          </p:cNvPr>
          <p:cNvSpPr txBox="1">
            <a:spLocks/>
          </p:cNvSpPr>
          <p:nvPr/>
        </p:nvSpPr>
        <p:spPr>
          <a:xfrm>
            <a:off x="263611" y="1484468"/>
            <a:ext cx="3674074"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MASSACRES D’ADANA, INTERMEDE</a:t>
            </a:r>
          </a:p>
        </p:txBody>
      </p:sp>
      <p:sp>
        <p:nvSpPr>
          <p:cNvPr id="2" name="ZoneTexte 1">
            <a:extLst>
              <a:ext uri="{FF2B5EF4-FFF2-40B4-BE49-F238E27FC236}">
                <a16:creationId xmlns:a16="http://schemas.microsoft.com/office/drawing/2014/main" id="{02BB3B89-97F2-C6E1-BC0D-4E792A339512}"/>
              </a:ext>
            </a:extLst>
          </p:cNvPr>
          <p:cNvSpPr txBox="1"/>
          <p:nvPr/>
        </p:nvSpPr>
        <p:spPr>
          <a:xfrm>
            <a:off x="156519" y="2363451"/>
            <a:ext cx="11903676" cy="1661993"/>
          </a:xfrm>
          <a:prstGeom prst="rect">
            <a:avLst/>
          </a:prstGeom>
          <a:noFill/>
        </p:spPr>
        <p:txBody>
          <a:bodyPr wrap="square" rtlCol="0">
            <a:spAutoFit/>
          </a:bodyPr>
          <a:lstStyle/>
          <a:p>
            <a:pPr>
              <a:spcAft>
                <a:spcPts val="1200"/>
              </a:spcAft>
            </a:pPr>
            <a:r>
              <a:rPr lang="fr-CH" b="1" dirty="0"/>
              <a:t>Intervention des marines de grandes puissances :</a:t>
            </a:r>
          </a:p>
          <a:p>
            <a:pPr>
              <a:spcAft>
                <a:spcPts val="1200"/>
              </a:spcAft>
            </a:pPr>
            <a:r>
              <a:rPr lang="fr-CH" dirty="0"/>
              <a:t>- 17–24 avril 1909, les navires des puissances arrivent à Mersine et font une visite de «courtoisie», sans intervention militaire</a:t>
            </a:r>
          </a:p>
          <a:p>
            <a:pPr>
              <a:spcAft>
                <a:spcPts val="1200"/>
              </a:spcAft>
            </a:pPr>
            <a:r>
              <a:rPr lang="fr-CH" dirty="0"/>
              <a:t>- Pendant leur présence, les massacres ont cessé</a:t>
            </a:r>
          </a:p>
          <a:p>
            <a:pPr>
              <a:spcAft>
                <a:spcPts val="600"/>
              </a:spcAft>
            </a:pPr>
            <a:r>
              <a:rPr lang="fr-CH" dirty="0"/>
              <a:t>- Ces marines ont apporté une aide humanitaire ponctuelle mais leur passivité a encouragé les turcs à continuer leur massacre</a:t>
            </a:r>
          </a:p>
        </p:txBody>
      </p:sp>
    </p:spTree>
    <p:extLst>
      <p:ext uri="{BB962C8B-B14F-4D97-AF65-F5344CB8AC3E}">
        <p14:creationId xmlns:p14="http://schemas.microsoft.com/office/powerpoint/2010/main" val="109235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84AB4-EDF9-7D66-B8FC-AB4B006E8887}"/>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8520329B-977B-4C56-E48C-A11728B84C8F}"/>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EB7FF974-D41F-BDA1-FCB7-230DA86FD292}"/>
              </a:ext>
            </a:extLst>
          </p:cNvPr>
          <p:cNvSpPr txBox="1">
            <a:spLocks/>
          </p:cNvSpPr>
          <p:nvPr/>
        </p:nvSpPr>
        <p:spPr>
          <a:xfrm>
            <a:off x="411891" y="1296855"/>
            <a:ext cx="5387545"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DEUXIEMES MASSACRES D’ADANA, 25 – 27 AVRIL 1909 </a:t>
            </a:r>
          </a:p>
        </p:txBody>
      </p:sp>
      <p:sp>
        <p:nvSpPr>
          <p:cNvPr id="7" name="ZoneTexte 6">
            <a:extLst>
              <a:ext uri="{FF2B5EF4-FFF2-40B4-BE49-F238E27FC236}">
                <a16:creationId xmlns:a16="http://schemas.microsoft.com/office/drawing/2014/main" id="{1030C25C-BB13-EEB7-E6F6-4A15DF91DEB9}"/>
              </a:ext>
            </a:extLst>
          </p:cNvPr>
          <p:cNvSpPr txBox="1"/>
          <p:nvPr/>
        </p:nvSpPr>
        <p:spPr>
          <a:xfrm>
            <a:off x="160638" y="2186184"/>
            <a:ext cx="11870724" cy="2262158"/>
          </a:xfrm>
          <a:prstGeom prst="rect">
            <a:avLst/>
          </a:prstGeom>
          <a:noFill/>
        </p:spPr>
        <p:txBody>
          <a:bodyPr wrap="square" rtlCol="0">
            <a:spAutoFit/>
          </a:bodyPr>
          <a:lstStyle/>
          <a:p>
            <a:pPr>
              <a:spcAft>
                <a:spcPts val="600"/>
              </a:spcAft>
            </a:pPr>
            <a:r>
              <a:rPr lang="fr-CH" b="1" dirty="0"/>
              <a:t>Deuxièmes massacres d’Adana sont perpétrés avec la participation active des troupes stationnées à Thrace</a:t>
            </a:r>
          </a:p>
          <a:p>
            <a:pPr>
              <a:spcAft>
                <a:spcPts val="600"/>
              </a:spcAft>
            </a:pPr>
            <a:endParaRPr lang="fr-CH" b="1" dirty="0"/>
          </a:p>
          <a:p>
            <a:pPr>
              <a:spcAft>
                <a:spcPts val="600"/>
              </a:spcAft>
            </a:pPr>
            <a:r>
              <a:rPr lang="fr-CH" dirty="0"/>
              <a:t>- Le 18 mai 1909, le «Journal officiel» français publiait un télégramme adressé à Denys Cochin (politicien et écrivain français):</a:t>
            </a:r>
          </a:p>
          <a:p>
            <a:pPr>
              <a:spcAft>
                <a:spcPts val="600"/>
              </a:spcAft>
            </a:pPr>
            <a:r>
              <a:rPr lang="fr-CH" b="1" dirty="0">
                <a:effectLst/>
                <a:latin typeface="Calibri" panose="020F0502020204030204" pitchFamily="34" charset="0"/>
                <a:ea typeface="Calibri" panose="020F0502020204030204" pitchFamily="34" charset="0"/>
                <a:cs typeface="Times New Roman" panose="02020603050405020304" pitchFamily="18" charset="0"/>
              </a:rPr>
              <a:t>« Toutes nos informations, d’accord avec celles de la presse européenne, constatent la complicité des troupes dans les effroyables boucheries d’Adana et de la province. Le second massacre du 25 avril fut opéré par les troupes mêmes envoyées de Dédé Aghatch pour réprimer les désordres. Des scènes d’atrocités inénarrables sont produites. Toute la Cilicie est ruinée, en proie à la famine et à la misère »</a:t>
            </a:r>
            <a:endParaRPr lang="fr-CH" b="1" dirty="0"/>
          </a:p>
        </p:txBody>
      </p:sp>
    </p:spTree>
    <p:extLst>
      <p:ext uri="{BB962C8B-B14F-4D97-AF65-F5344CB8AC3E}">
        <p14:creationId xmlns:p14="http://schemas.microsoft.com/office/powerpoint/2010/main" val="109925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14068-CD40-8C7B-3B84-08B94153D445}"/>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F50D4EE9-ADE7-58EA-631C-D99178D1D938}"/>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2" name="Sous-titre 2">
            <a:extLst>
              <a:ext uri="{FF2B5EF4-FFF2-40B4-BE49-F238E27FC236}">
                <a16:creationId xmlns:a16="http://schemas.microsoft.com/office/drawing/2014/main" id="{0BCF5761-1CD5-E950-A943-81EE2CDB9567}"/>
              </a:ext>
            </a:extLst>
          </p:cNvPr>
          <p:cNvSpPr txBox="1">
            <a:spLocks/>
          </p:cNvSpPr>
          <p:nvPr/>
        </p:nvSpPr>
        <p:spPr>
          <a:xfrm>
            <a:off x="650789" y="1344692"/>
            <a:ext cx="4213654"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PARTICULARITE DES MASSACRES D’ADANA</a:t>
            </a:r>
          </a:p>
        </p:txBody>
      </p:sp>
      <p:sp>
        <p:nvSpPr>
          <p:cNvPr id="5" name="ZoneTexte 4">
            <a:extLst>
              <a:ext uri="{FF2B5EF4-FFF2-40B4-BE49-F238E27FC236}">
                <a16:creationId xmlns:a16="http://schemas.microsoft.com/office/drawing/2014/main" id="{8265B9C3-C4CD-5A5B-8F68-A92693F8D1C6}"/>
              </a:ext>
            </a:extLst>
          </p:cNvPr>
          <p:cNvSpPr txBox="1"/>
          <p:nvPr/>
        </p:nvSpPr>
        <p:spPr>
          <a:xfrm>
            <a:off x="321276" y="1920895"/>
            <a:ext cx="11565924" cy="1508105"/>
          </a:xfrm>
          <a:prstGeom prst="rect">
            <a:avLst/>
          </a:prstGeom>
          <a:noFill/>
        </p:spPr>
        <p:txBody>
          <a:bodyPr wrap="square" rtlCol="0">
            <a:spAutoFit/>
          </a:bodyPr>
          <a:lstStyle/>
          <a:p>
            <a:pPr>
              <a:spcAft>
                <a:spcPts val="1200"/>
              </a:spcAft>
            </a:pPr>
            <a:r>
              <a:rPr lang="fr-CH" dirty="0"/>
              <a:t>- Abdülhamid ne visait que les arméniens</a:t>
            </a:r>
          </a:p>
          <a:p>
            <a:pPr>
              <a:spcAft>
                <a:spcPts val="1200"/>
              </a:spcAft>
            </a:pPr>
            <a:r>
              <a:rPr lang="fr-CH" dirty="0"/>
              <a:t>- Dans les massacres d’Adana, les étrangers (européens, américains) et les autres chrétiens ont été également attaqués et tués</a:t>
            </a:r>
          </a:p>
          <a:p>
            <a:pPr>
              <a:spcAft>
                <a:spcPts val="600"/>
              </a:spcAft>
            </a:pPr>
            <a:r>
              <a:rPr lang="fr-CH" dirty="0"/>
              <a:t>- Les étrangers (missionnaires, soldats, journalistes, consuls bien sûr) ont eu accès à la Cilicie et on pu témoigner</a:t>
            </a:r>
          </a:p>
        </p:txBody>
      </p:sp>
    </p:spTree>
    <p:extLst>
      <p:ext uri="{BB962C8B-B14F-4D97-AF65-F5344CB8AC3E}">
        <p14:creationId xmlns:p14="http://schemas.microsoft.com/office/powerpoint/2010/main" val="266169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0858-EF54-6007-1E34-257D8E48FBE7}"/>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58DD0140-AC58-A1C5-1C9A-AFD63D429984}"/>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pic>
        <p:nvPicPr>
          <p:cNvPr id="1026" name="Picture 2">
            <a:extLst>
              <a:ext uri="{FF2B5EF4-FFF2-40B4-BE49-F238E27FC236}">
                <a16:creationId xmlns:a16="http://schemas.microsoft.com/office/drawing/2014/main" id="{1204E8D7-9B66-F20B-937B-965F30347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03" y="1317318"/>
            <a:ext cx="4388723" cy="32556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6CFE15E0-68E9-BE29-A8CD-51188E4AC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03" y="1317318"/>
            <a:ext cx="4388724" cy="323511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C138E03-C4D2-AC80-8A3B-A81476A974C6}"/>
              </a:ext>
            </a:extLst>
          </p:cNvPr>
          <p:cNvSpPr txBox="1"/>
          <p:nvPr/>
        </p:nvSpPr>
        <p:spPr>
          <a:xfrm>
            <a:off x="3194364" y="4830075"/>
            <a:ext cx="5288691" cy="369332"/>
          </a:xfrm>
          <a:prstGeom prst="rect">
            <a:avLst/>
          </a:prstGeom>
          <a:noFill/>
        </p:spPr>
        <p:txBody>
          <a:bodyPr wrap="square" rtlCol="0">
            <a:spAutoFit/>
          </a:bodyPr>
          <a:lstStyle/>
          <a:p>
            <a:r>
              <a:rPr lang="fr-CH" dirty="0"/>
              <a:t>Source de l’image: Wikipédia, massacre d’Adana</a:t>
            </a:r>
          </a:p>
        </p:txBody>
      </p:sp>
    </p:spTree>
    <p:extLst>
      <p:ext uri="{BB962C8B-B14F-4D97-AF65-F5344CB8AC3E}">
        <p14:creationId xmlns:p14="http://schemas.microsoft.com/office/powerpoint/2010/main" val="122977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1D3E-3CA2-CE70-3C6A-43814CAEC1FC}"/>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343C423C-7604-4C90-D0AA-C28EA40A547C}"/>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pic>
        <p:nvPicPr>
          <p:cNvPr id="8" name="Image 7">
            <a:extLst>
              <a:ext uri="{FF2B5EF4-FFF2-40B4-BE49-F238E27FC236}">
                <a16:creationId xmlns:a16="http://schemas.microsoft.com/office/drawing/2014/main" id="{E031C4B7-4386-AC0F-98D5-0B2141319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415" y="1292405"/>
            <a:ext cx="6255001" cy="4951876"/>
          </a:xfrm>
          <a:prstGeom prst="rect">
            <a:avLst/>
          </a:prstGeom>
        </p:spPr>
      </p:pic>
    </p:spTree>
    <p:extLst>
      <p:ext uri="{BB962C8B-B14F-4D97-AF65-F5344CB8AC3E}">
        <p14:creationId xmlns:p14="http://schemas.microsoft.com/office/powerpoint/2010/main" val="108090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37E0C-4B8A-44C8-7FFA-3EB82CD4F6AF}"/>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58D2575A-E28A-D177-BC65-F63C7B655099}"/>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grpSp>
        <p:nvGrpSpPr>
          <p:cNvPr id="2" name="Groupe 1">
            <a:extLst>
              <a:ext uri="{FF2B5EF4-FFF2-40B4-BE49-F238E27FC236}">
                <a16:creationId xmlns:a16="http://schemas.microsoft.com/office/drawing/2014/main" id="{47F40B1D-A580-D10A-AAB5-1C12D36F0C44}"/>
              </a:ext>
            </a:extLst>
          </p:cNvPr>
          <p:cNvGrpSpPr/>
          <p:nvPr/>
        </p:nvGrpSpPr>
        <p:grpSpPr>
          <a:xfrm>
            <a:off x="293014" y="1348945"/>
            <a:ext cx="5617749" cy="4517254"/>
            <a:chOff x="844950" y="1406610"/>
            <a:chExt cx="5617749" cy="4517254"/>
          </a:xfrm>
        </p:grpSpPr>
        <p:pic>
          <p:nvPicPr>
            <p:cNvPr id="3074" name="Picture 2">
              <a:extLst>
                <a:ext uri="{FF2B5EF4-FFF2-40B4-BE49-F238E27FC236}">
                  <a16:creationId xmlns:a16="http://schemas.microsoft.com/office/drawing/2014/main" id="{80A71920-A679-FA8F-F2B6-C45C2D99B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50" y="1406610"/>
              <a:ext cx="5617749" cy="404477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08114C1-0A60-4DF5-DEB2-9C1236F3F9C1}"/>
                </a:ext>
              </a:extLst>
            </p:cNvPr>
            <p:cNvSpPr txBox="1"/>
            <p:nvPr/>
          </p:nvSpPr>
          <p:spPr>
            <a:xfrm>
              <a:off x="1383957" y="5554532"/>
              <a:ext cx="4110681" cy="369332"/>
            </a:xfrm>
            <a:prstGeom prst="rect">
              <a:avLst/>
            </a:prstGeom>
            <a:noFill/>
          </p:spPr>
          <p:txBody>
            <a:bodyPr wrap="square">
              <a:spAutoFit/>
            </a:bodyPr>
            <a:lstStyle/>
            <a:p>
              <a:r>
                <a:rPr lang="en-US" b="0" i="0" dirty="0">
                  <a:solidFill>
                    <a:srgbClr val="253041"/>
                  </a:solidFill>
                  <a:effectLst/>
                  <a:latin typeface="arial" panose="020B0604020202020204" pitchFamily="34" charset="0"/>
                </a:rPr>
                <a:t>Ruins of an Armenian school in Adana</a:t>
              </a:r>
              <a:endParaRPr lang="fr-CH" dirty="0"/>
            </a:p>
          </p:txBody>
        </p:sp>
      </p:grpSp>
      <p:pic>
        <p:nvPicPr>
          <p:cNvPr id="2050" name="Picture 2">
            <a:extLst>
              <a:ext uri="{FF2B5EF4-FFF2-40B4-BE49-F238E27FC236}">
                <a16:creationId xmlns:a16="http://schemas.microsoft.com/office/drawing/2014/main" id="{8961A858-EBF4-0AF1-6009-5739F5E0F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436" y="1406610"/>
            <a:ext cx="5634876" cy="426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3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0329B-FB7D-6A58-BB2E-7A0358A70D2F}"/>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7F7D2C1A-F535-DCAD-5420-88AA1432DAD5}"/>
              </a:ext>
            </a:extLst>
          </p:cNvPr>
          <p:cNvSpPr txBox="1">
            <a:spLocks/>
          </p:cNvSpPr>
          <p:nvPr/>
        </p:nvSpPr>
        <p:spPr>
          <a:xfrm>
            <a:off x="3529913" y="338375"/>
            <a:ext cx="5132174"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2" name="ZoneTexte 1">
            <a:extLst>
              <a:ext uri="{FF2B5EF4-FFF2-40B4-BE49-F238E27FC236}">
                <a16:creationId xmlns:a16="http://schemas.microsoft.com/office/drawing/2014/main" id="{62C57DCB-F531-480C-1B62-3F376B7CF9E6}"/>
              </a:ext>
            </a:extLst>
          </p:cNvPr>
          <p:cNvSpPr txBox="1"/>
          <p:nvPr/>
        </p:nvSpPr>
        <p:spPr>
          <a:xfrm>
            <a:off x="659028" y="1720845"/>
            <a:ext cx="10651524" cy="646587"/>
          </a:xfrm>
          <a:prstGeom prst="rect">
            <a:avLst/>
          </a:prstGeom>
          <a:noFill/>
        </p:spPr>
        <p:txBody>
          <a:bodyPr wrap="square" rtlCol="0">
            <a:spAutoFit/>
          </a:bodyPr>
          <a:lstStyle/>
          <a:p>
            <a:r>
              <a:rPr lang="fr-CH" sz="1801" dirty="0"/>
              <a:t>A la fin du XVIIIème siècle;  déclin à cause de plusieurs facteurs dont le concordisme islamique qui a empêché tout progrès scientifique</a:t>
            </a:r>
          </a:p>
        </p:txBody>
      </p:sp>
      <p:sp>
        <p:nvSpPr>
          <p:cNvPr id="4" name="Sous-titre 2">
            <a:extLst>
              <a:ext uri="{FF2B5EF4-FFF2-40B4-BE49-F238E27FC236}">
                <a16:creationId xmlns:a16="http://schemas.microsoft.com/office/drawing/2014/main" id="{2DC59D8C-5A14-A27C-F6F6-3190A83D1E78}"/>
              </a:ext>
            </a:extLst>
          </p:cNvPr>
          <p:cNvSpPr txBox="1">
            <a:spLocks/>
          </p:cNvSpPr>
          <p:nvPr/>
        </p:nvSpPr>
        <p:spPr>
          <a:xfrm>
            <a:off x="749641" y="1237360"/>
            <a:ext cx="873209" cy="357477"/>
          </a:xfrm>
          <a:prstGeom prst="rect">
            <a:avLst/>
          </a:prstGeom>
        </p:spPr>
        <p:txBody>
          <a:bodyPr vert="horz" lIns="91440" tIns="45721" rIns="91440" bIns="4572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DECLIN</a:t>
            </a:r>
          </a:p>
        </p:txBody>
      </p:sp>
      <p:sp>
        <p:nvSpPr>
          <p:cNvPr id="6" name="Sous-titre 2">
            <a:extLst>
              <a:ext uri="{FF2B5EF4-FFF2-40B4-BE49-F238E27FC236}">
                <a16:creationId xmlns:a16="http://schemas.microsoft.com/office/drawing/2014/main" id="{BAD5CAB4-C7EE-A6C9-3DB5-9495E685B06B}"/>
              </a:ext>
            </a:extLst>
          </p:cNvPr>
          <p:cNvSpPr txBox="1">
            <a:spLocks/>
          </p:cNvSpPr>
          <p:nvPr/>
        </p:nvSpPr>
        <p:spPr>
          <a:xfrm>
            <a:off x="659028" y="2965796"/>
            <a:ext cx="4131275"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NOUVELLES PUISSANCES EUROPEENNES</a:t>
            </a:r>
          </a:p>
        </p:txBody>
      </p:sp>
      <p:sp>
        <p:nvSpPr>
          <p:cNvPr id="7" name="ZoneTexte 6">
            <a:extLst>
              <a:ext uri="{FF2B5EF4-FFF2-40B4-BE49-F238E27FC236}">
                <a16:creationId xmlns:a16="http://schemas.microsoft.com/office/drawing/2014/main" id="{8FFC4F86-DDA2-0AD6-B485-485C5157BAC0}"/>
              </a:ext>
            </a:extLst>
          </p:cNvPr>
          <p:cNvSpPr txBox="1"/>
          <p:nvPr/>
        </p:nvSpPr>
        <p:spPr>
          <a:xfrm>
            <a:off x="659028" y="3489910"/>
            <a:ext cx="10602097" cy="1000659"/>
          </a:xfrm>
          <a:prstGeom prst="rect">
            <a:avLst/>
          </a:prstGeom>
          <a:noFill/>
        </p:spPr>
        <p:txBody>
          <a:bodyPr wrap="square" rtlCol="0">
            <a:spAutoFit/>
          </a:bodyPr>
          <a:lstStyle/>
          <a:p>
            <a:pPr>
              <a:spcAft>
                <a:spcPts val="600"/>
              </a:spcAft>
            </a:pPr>
            <a:r>
              <a:rPr lang="fr-CH" sz="1801" dirty="0">
                <a:latin typeface="Calibri" panose="020F0502020204030204" pitchFamily="34" charset="0"/>
                <a:ea typeface="Calibri" panose="020F0502020204030204" pitchFamily="34" charset="0"/>
                <a:cs typeface="Times New Roman" panose="02020603050405020304" pitchFamily="18" charset="0"/>
              </a:rPr>
              <a:t>- Pendant ce temps, l’</a:t>
            </a:r>
            <a:r>
              <a:rPr lang="fr-CH" sz="1801" kern="100" dirty="0">
                <a:latin typeface="Calibri" panose="020F0502020204030204" pitchFamily="34" charset="0"/>
                <a:ea typeface="Calibri" panose="020F0502020204030204" pitchFamily="34" charset="0"/>
                <a:cs typeface="Times New Roman" panose="02020603050405020304" pitchFamily="18" charset="0"/>
              </a:rPr>
              <a:t>Europe a constamment changé; renaissance, réforme et révolution industrielle</a:t>
            </a:r>
            <a:endParaRPr lang="fr-CH" sz="1801"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fr-CH" sz="1801" dirty="0">
                <a:latin typeface="Calibri" panose="020F0502020204030204" pitchFamily="34" charset="0"/>
                <a:cs typeface="Times New Roman" panose="02020603050405020304" pitchFamily="18" charset="0"/>
              </a:rPr>
              <a:t>- Des </a:t>
            </a:r>
            <a:r>
              <a:rPr lang="fr-CH" sz="1801" kern="100" dirty="0">
                <a:latin typeface="Calibri" panose="020F0502020204030204" pitchFamily="34" charset="0"/>
                <a:cs typeface="Times New Roman" panose="02020603050405020304" pitchFamily="18" charset="0"/>
              </a:rPr>
              <a:t>n</a:t>
            </a:r>
            <a:r>
              <a:rPr lang="fr-CH" sz="1801" kern="100" dirty="0">
                <a:latin typeface="Calibri" panose="020F0502020204030204" pitchFamily="34" charset="0"/>
                <a:ea typeface="Calibri" panose="020F0502020204030204" pitchFamily="34" charset="0"/>
                <a:cs typeface="Times New Roman" panose="02020603050405020304" pitchFamily="18" charset="0"/>
              </a:rPr>
              <a:t>ouvelles puissances et impériales européennes sont apparues ; France, Angleterre, Russie, Allemagne, Autriche-Hongrie, Italie</a:t>
            </a:r>
            <a:endParaRPr lang="fr-CH" sz="1801" dirty="0">
              <a:latin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0FE22FD0-0C09-6A0D-A529-13797A76CED3}"/>
              </a:ext>
            </a:extLst>
          </p:cNvPr>
          <p:cNvSpPr txBox="1"/>
          <p:nvPr/>
        </p:nvSpPr>
        <p:spPr>
          <a:xfrm>
            <a:off x="551934" y="4657206"/>
            <a:ext cx="10495005" cy="1785745"/>
          </a:xfrm>
          <a:prstGeom prst="rect">
            <a:avLst/>
          </a:prstGeom>
          <a:noFill/>
        </p:spPr>
        <p:txBody>
          <a:bodyPr wrap="square" rtlCol="0">
            <a:spAutoFit/>
          </a:bodyPr>
          <a:lstStyle/>
          <a:p>
            <a:pPr>
              <a:spcAft>
                <a:spcPts val="600"/>
              </a:spcAft>
            </a:pPr>
            <a:r>
              <a:rPr lang="fr-CH" sz="1801" b="1" kern="100" dirty="0">
                <a:latin typeface="Calibri" panose="020F0502020204030204" pitchFamily="34" charset="0"/>
                <a:ea typeface="Calibri" panose="020F0502020204030204" pitchFamily="34" charset="0"/>
                <a:cs typeface="Times New Roman" panose="02020603050405020304" pitchFamily="18" charset="0"/>
              </a:rPr>
              <a:t>A partir de 19</a:t>
            </a:r>
            <a:r>
              <a:rPr lang="fr-CH" sz="1801" b="1" kern="100" baseline="30000" dirty="0">
                <a:latin typeface="Calibri" panose="020F0502020204030204" pitchFamily="34" charset="0"/>
                <a:ea typeface="Calibri" panose="020F0502020204030204" pitchFamily="34" charset="0"/>
                <a:cs typeface="Times New Roman" panose="02020603050405020304" pitchFamily="18" charset="0"/>
              </a:rPr>
              <a:t>ème</a:t>
            </a:r>
            <a:r>
              <a:rPr lang="fr-CH" sz="1801" b="1" kern="100" dirty="0">
                <a:latin typeface="Calibri" panose="020F0502020204030204" pitchFamily="34" charset="0"/>
                <a:ea typeface="Calibri" panose="020F0502020204030204" pitchFamily="34" charset="0"/>
                <a:cs typeface="Times New Roman" panose="02020603050405020304" pitchFamily="18" charset="0"/>
              </a:rPr>
              <a:t> siècle, ces puissances ont commencé à imposer leur loi aux sultans de l’empire ottoman</a:t>
            </a:r>
          </a:p>
          <a:p>
            <a:pPr>
              <a:spcAft>
                <a:spcPts val="600"/>
              </a:spcAft>
            </a:pPr>
            <a:endParaRPr lang="fr-CH" sz="1801" b="1" kern="1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fr-CH" sz="1801" kern="100" dirty="0">
                <a:latin typeface="Calibri" panose="020F0502020204030204" pitchFamily="34" charset="0"/>
                <a:ea typeface="Calibri" panose="020F0502020204030204" pitchFamily="34" charset="0"/>
                <a:cs typeface="Times New Roman" panose="02020603050405020304" pitchFamily="18" charset="0"/>
              </a:rPr>
              <a:t>- Elles ont aidé à la libération de certains pays (Grèce, Bulgarie, Roumanie, Serbie)</a:t>
            </a:r>
          </a:p>
          <a:p>
            <a:pPr>
              <a:spcAft>
                <a:spcPts val="600"/>
              </a:spcAft>
            </a:pPr>
            <a:r>
              <a:rPr lang="fr-CH" sz="1801" kern="100" dirty="0">
                <a:latin typeface="Calibri" panose="020F0502020204030204" pitchFamily="34" charset="0"/>
                <a:ea typeface="Calibri" panose="020F0502020204030204" pitchFamily="34" charset="0"/>
                <a:cs typeface="Times New Roman" panose="02020603050405020304" pitchFamily="18" charset="0"/>
              </a:rPr>
              <a:t>- Elles ont occupé nouvelles terres (Egypte, Afrique du nord, Syrie-Liban, Bosnie-Herzégovine, Crimée, Caucase)</a:t>
            </a:r>
          </a:p>
          <a:p>
            <a:pPr>
              <a:spcAft>
                <a:spcPts val="600"/>
              </a:spcAft>
            </a:pPr>
            <a:r>
              <a:rPr lang="fr-CH" sz="1801" kern="100" dirty="0">
                <a:latin typeface="Calibri" panose="020F0502020204030204" pitchFamily="34" charset="0"/>
                <a:ea typeface="Calibri" panose="020F0502020204030204" pitchFamily="34" charset="0"/>
                <a:cs typeface="Times New Roman" panose="02020603050405020304" pitchFamily="18" charset="0"/>
              </a:rPr>
              <a:t>- Elles ont commencé à contrôler l’économie de l’Empire ottoman</a:t>
            </a:r>
          </a:p>
        </p:txBody>
      </p:sp>
    </p:spTree>
    <p:extLst>
      <p:ext uri="{BB962C8B-B14F-4D97-AF65-F5344CB8AC3E}">
        <p14:creationId xmlns:p14="http://schemas.microsoft.com/office/powerpoint/2010/main" val="361446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CAF07-EFD1-45C7-20FD-340469A5B58A}"/>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45259F23-18B4-7A73-E9B5-F63D804DCE97}"/>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grpSp>
        <p:nvGrpSpPr>
          <p:cNvPr id="8" name="Groupe 7">
            <a:extLst>
              <a:ext uri="{FF2B5EF4-FFF2-40B4-BE49-F238E27FC236}">
                <a16:creationId xmlns:a16="http://schemas.microsoft.com/office/drawing/2014/main" id="{634652A3-63B0-EFCB-57EC-8B64BBF12844}"/>
              </a:ext>
            </a:extLst>
          </p:cNvPr>
          <p:cNvGrpSpPr/>
          <p:nvPr/>
        </p:nvGrpSpPr>
        <p:grpSpPr>
          <a:xfrm>
            <a:off x="5906529" y="1191951"/>
            <a:ext cx="6096000" cy="4850848"/>
            <a:chOff x="2298356" y="1142525"/>
            <a:chExt cx="6096000" cy="4850848"/>
          </a:xfrm>
        </p:grpSpPr>
        <p:pic>
          <p:nvPicPr>
            <p:cNvPr id="4098" name="Picture 2" descr="Anonyme - Orphelins arméniens de Tarsus (Tarse) après les massacres d’Adana en 1909">
              <a:extLst>
                <a:ext uri="{FF2B5EF4-FFF2-40B4-BE49-F238E27FC236}">
                  <a16:creationId xmlns:a16="http://schemas.microsoft.com/office/drawing/2014/main" id="{2A7FC4B8-EA06-0EEF-CE85-ED893B901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644" y="1142525"/>
              <a:ext cx="5429423" cy="392751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2B6F1FA7-0A3E-FEEE-8667-263C1F3B56A7}"/>
                </a:ext>
              </a:extLst>
            </p:cNvPr>
            <p:cNvSpPr txBox="1"/>
            <p:nvPr/>
          </p:nvSpPr>
          <p:spPr>
            <a:xfrm>
              <a:off x="2298356" y="5070043"/>
              <a:ext cx="6096000" cy="923330"/>
            </a:xfrm>
            <a:prstGeom prst="rect">
              <a:avLst/>
            </a:prstGeom>
            <a:noFill/>
          </p:spPr>
          <p:txBody>
            <a:bodyPr wrap="square">
              <a:spAutoFit/>
            </a:bodyPr>
            <a:lstStyle/>
            <a:p>
              <a:r>
                <a:rPr lang="fr-FR" b="0" i="1" dirty="0">
                  <a:solidFill>
                    <a:srgbClr val="000000"/>
                  </a:solidFill>
                  <a:effectLst/>
                  <a:latin typeface="Montserrat-prd"/>
                </a:rPr>
                <a:t>Anonyme - Orphelins arméniens de Tarsus (Tarse) après les massacres d’Adana en 1909 © Musée de la Photographie de Charleroi</a:t>
              </a:r>
              <a:endParaRPr lang="fr-CH" dirty="0"/>
            </a:p>
          </p:txBody>
        </p:sp>
      </p:grpSp>
      <p:grpSp>
        <p:nvGrpSpPr>
          <p:cNvPr id="10" name="Groupe 9">
            <a:extLst>
              <a:ext uri="{FF2B5EF4-FFF2-40B4-BE49-F238E27FC236}">
                <a16:creationId xmlns:a16="http://schemas.microsoft.com/office/drawing/2014/main" id="{107D821C-A479-D30F-F02E-94CEF8716EA2}"/>
              </a:ext>
            </a:extLst>
          </p:cNvPr>
          <p:cNvGrpSpPr/>
          <p:nvPr/>
        </p:nvGrpSpPr>
        <p:grpSpPr>
          <a:xfrm>
            <a:off x="655249" y="1267682"/>
            <a:ext cx="4917991" cy="4322636"/>
            <a:chOff x="6779741" y="1482811"/>
            <a:chExt cx="4917991" cy="4322636"/>
          </a:xfrm>
        </p:grpSpPr>
        <p:pic>
          <p:nvPicPr>
            <p:cNvPr id="11" name="Picture 4">
              <a:extLst>
                <a:ext uri="{FF2B5EF4-FFF2-40B4-BE49-F238E27FC236}">
                  <a16:creationId xmlns:a16="http://schemas.microsoft.com/office/drawing/2014/main" id="{E3872EE2-C762-8D8B-DDAF-38443343F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741" y="1482811"/>
              <a:ext cx="4759639" cy="353403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1E79B850-8CE0-A2B1-06C9-8D977836726F}"/>
                </a:ext>
              </a:extLst>
            </p:cNvPr>
            <p:cNvSpPr txBox="1"/>
            <p:nvPr/>
          </p:nvSpPr>
          <p:spPr>
            <a:xfrm>
              <a:off x="7241062" y="5159116"/>
              <a:ext cx="4456670" cy="646331"/>
            </a:xfrm>
            <a:prstGeom prst="rect">
              <a:avLst/>
            </a:prstGeom>
            <a:noFill/>
          </p:spPr>
          <p:txBody>
            <a:bodyPr wrap="square">
              <a:spAutoFit/>
            </a:bodyPr>
            <a:lstStyle/>
            <a:p>
              <a:r>
                <a:rPr lang="en-US" b="0" i="0" dirty="0">
                  <a:solidFill>
                    <a:srgbClr val="253041"/>
                  </a:solidFill>
                  <a:effectLst/>
                  <a:latin typeface="arial" panose="020B0604020202020204" pitchFamily="34" charset="0"/>
                </a:rPr>
                <a:t>Homeless Armenians gathered at the Armenian Church in Adana</a:t>
              </a:r>
              <a:endParaRPr lang="fr-CH" dirty="0"/>
            </a:p>
          </p:txBody>
        </p:sp>
      </p:grpSp>
    </p:spTree>
    <p:extLst>
      <p:ext uri="{BB962C8B-B14F-4D97-AF65-F5344CB8AC3E}">
        <p14:creationId xmlns:p14="http://schemas.microsoft.com/office/powerpoint/2010/main" val="150206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FE94-5F25-6E84-B26B-895D6E53F78B}"/>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5A2513C0-F809-5886-D590-6DD4E1DEC75E}"/>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19EDDAEA-A4E1-E98F-0D2C-CD7D6EFCECA1}"/>
              </a:ext>
            </a:extLst>
          </p:cNvPr>
          <p:cNvSpPr txBox="1">
            <a:spLocks/>
          </p:cNvSpPr>
          <p:nvPr/>
        </p:nvSpPr>
        <p:spPr>
          <a:xfrm>
            <a:off x="411892" y="1344886"/>
            <a:ext cx="9094573"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ATROCITES COMMISES PENDANT LES MASSACRES HAMIDIENS 1894 – 1896 ET D’ADANA 1909</a:t>
            </a:r>
          </a:p>
        </p:txBody>
      </p:sp>
      <p:sp>
        <p:nvSpPr>
          <p:cNvPr id="5" name="ZoneTexte 4">
            <a:extLst>
              <a:ext uri="{FF2B5EF4-FFF2-40B4-BE49-F238E27FC236}">
                <a16:creationId xmlns:a16="http://schemas.microsoft.com/office/drawing/2014/main" id="{88B801CF-3213-739B-7D70-62A99F90C51C}"/>
              </a:ext>
            </a:extLst>
          </p:cNvPr>
          <p:cNvSpPr txBox="1"/>
          <p:nvPr/>
        </p:nvSpPr>
        <p:spPr>
          <a:xfrm>
            <a:off x="411892" y="2108329"/>
            <a:ext cx="11318789" cy="3477875"/>
          </a:xfrm>
          <a:prstGeom prst="rect">
            <a:avLst/>
          </a:prstGeom>
          <a:noFill/>
        </p:spPr>
        <p:txBody>
          <a:bodyPr wrap="square" rtlCol="0">
            <a:spAutoFit/>
          </a:bodyPr>
          <a:lstStyle/>
          <a:p>
            <a:pPr>
              <a:spcAft>
                <a:spcPts val="1200"/>
              </a:spcAft>
            </a:pPr>
            <a:r>
              <a:rPr lang="fr-CH" dirty="0"/>
              <a:t>- Dans tous les villes et villages, les mêmes atrocités sont commises; hommes, femmes tués, parfois brûlés vifs avec pétrole, égorgés, écorchés et suspendus à des crochets de boucher, découpés à la hache, enterrés vivants, viols, enlèvement des femmes et jeunes filles, pillages</a:t>
            </a:r>
          </a:p>
          <a:p>
            <a:pPr>
              <a:spcAft>
                <a:spcPts val="1200"/>
              </a:spcAft>
            </a:pPr>
            <a:r>
              <a:rPr lang="fr-CH" dirty="0"/>
              <a:t> - Urfa 1895 : un cheikh se fait amener 100 jeunes arméniens, les faits coucher sur le dos et les a immolé selon les rites du sacrifice de mouton, en récitant les versets du coran</a:t>
            </a:r>
          </a:p>
          <a:p>
            <a:pPr>
              <a:spcAft>
                <a:spcPts val="1200"/>
              </a:spcAft>
            </a:pPr>
            <a:r>
              <a:rPr lang="fr-CH" dirty="0"/>
              <a:t>- Urfa 1895 et Osmaniyé 1909: des milliers d’arméniens réfugiés dans l’église sont brûlés vifs, les soldats et hommes armés les empêchaient de sortir en bloquant les portes</a:t>
            </a:r>
          </a:p>
          <a:p>
            <a:pPr>
              <a:spcAft>
                <a:spcPts val="1200"/>
              </a:spcAft>
            </a:pPr>
            <a:r>
              <a:rPr lang="fr-CH" dirty="0"/>
              <a:t>- Marache 1895 : le Père Salvatore et 11 compagnons sont tués et brûlés sur un bûcher par le colonel Mazhar bey parce qu’ils ont refusé de se convertir</a:t>
            </a:r>
          </a:p>
          <a:p>
            <a:r>
              <a:rPr lang="fr-CH" dirty="0"/>
              <a:t>- Adana 1909 : le Père Rigal était témoigne des tirs de soldats, tueries et pillages des magasins</a:t>
            </a:r>
          </a:p>
        </p:txBody>
      </p:sp>
    </p:spTree>
    <p:extLst>
      <p:ext uri="{BB962C8B-B14F-4D97-AF65-F5344CB8AC3E}">
        <p14:creationId xmlns:p14="http://schemas.microsoft.com/office/powerpoint/2010/main" val="421528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ECE7-8D11-0F48-EB18-5ABBFC62B9BC}"/>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4A10703A-B643-4DEB-80AF-0C468FA150D5}"/>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7F3F536D-0B90-6A85-FB17-BCA0C3C652EC}"/>
              </a:ext>
            </a:extLst>
          </p:cNvPr>
          <p:cNvSpPr txBox="1">
            <a:spLocks/>
          </p:cNvSpPr>
          <p:nvPr/>
        </p:nvSpPr>
        <p:spPr>
          <a:xfrm>
            <a:off x="411892" y="1344886"/>
            <a:ext cx="8855676"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PERTES HUMAINES PENDANT LES MASSACRES HAMIDIENS 1894 – 1896 ET D’ADANA 1909</a:t>
            </a:r>
          </a:p>
        </p:txBody>
      </p:sp>
      <p:sp>
        <p:nvSpPr>
          <p:cNvPr id="5" name="ZoneTexte 4">
            <a:extLst>
              <a:ext uri="{FF2B5EF4-FFF2-40B4-BE49-F238E27FC236}">
                <a16:creationId xmlns:a16="http://schemas.microsoft.com/office/drawing/2014/main" id="{68146040-5B74-4D7A-7AAA-16C0A71F0F91}"/>
              </a:ext>
            </a:extLst>
          </p:cNvPr>
          <p:cNvSpPr txBox="1"/>
          <p:nvPr/>
        </p:nvSpPr>
        <p:spPr>
          <a:xfrm>
            <a:off x="255374" y="2167116"/>
            <a:ext cx="11747156" cy="2646878"/>
          </a:xfrm>
          <a:prstGeom prst="rect">
            <a:avLst/>
          </a:prstGeom>
          <a:noFill/>
        </p:spPr>
        <p:txBody>
          <a:bodyPr wrap="square" rtlCol="0">
            <a:spAutoFit/>
          </a:bodyPr>
          <a:lstStyle/>
          <a:p>
            <a:pPr>
              <a:spcAft>
                <a:spcPts val="1200"/>
              </a:spcAft>
            </a:pPr>
            <a:r>
              <a:rPr lang="fr-CH" dirty="0"/>
              <a:t>- Les autorités ont systématiquement falsifié les statistiques concernant le nombre des morts</a:t>
            </a:r>
          </a:p>
          <a:p>
            <a:pPr>
              <a:spcAft>
                <a:spcPts val="1200"/>
              </a:spcAft>
            </a:pPr>
            <a:r>
              <a:rPr lang="fr-CH" dirty="0"/>
              <a:t>- Ils ont inversé </a:t>
            </a:r>
            <a:r>
              <a:rPr lang="fr-CH" kern="100" dirty="0">
                <a:latin typeface="Calibri" panose="020F0502020204030204" pitchFamily="34" charset="0"/>
                <a:cs typeface="Times New Roman" panose="02020603050405020304" pitchFamily="18" charset="0"/>
              </a:rPr>
              <a:t>l</a:t>
            </a:r>
            <a:r>
              <a:rPr lang="fr-CH" kern="100" dirty="0">
                <a:latin typeface="Calibri" panose="020F0502020204030204" pitchFamily="34" charset="0"/>
                <a:ea typeface="Calibri" panose="020F0502020204030204" pitchFamily="34" charset="0"/>
                <a:cs typeface="Times New Roman" panose="02020603050405020304" pitchFamily="18" charset="0"/>
              </a:rPr>
              <a:t>es rôles victimes-bourreaux</a:t>
            </a:r>
          </a:p>
          <a:p>
            <a:pPr>
              <a:spcAft>
                <a:spcPts val="1200"/>
              </a:spcAft>
            </a:pPr>
            <a:r>
              <a:rPr lang="fr-CH" kern="100" dirty="0">
                <a:latin typeface="Calibri" panose="020F0502020204030204" pitchFamily="34" charset="0"/>
                <a:cs typeface="Times New Roman" panose="02020603050405020304" pitchFamily="18" charset="0"/>
              </a:rPr>
              <a:t>- Pour les massacres hamidiens, les consuls estiment 200 000 arméniens massacrés, le patriarcat arménien affirme 300 000 morts</a:t>
            </a:r>
          </a:p>
          <a:p>
            <a:pPr>
              <a:spcAft>
                <a:spcPts val="1200"/>
              </a:spcAft>
            </a:pPr>
            <a:r>
              <a:rPr lang="fr-CH" kern="100" dirty="0">
                <a:latin typeface="Calibri" panose="020F0502020204030204" pitchFamily="34" charset="0"/>
                <a:cs typeface="Times New Roman" panose="02020603050405020304" pitchFamily="18" charset="0"/>
              </a:rPr>
              <a:t>- Pendant les massacres hamidiens, on estime 100 000 conversions forcées</a:t>
            </a:r>
          </a:p>
          <a:p>
            <a:pPr>
              <a:spcAft>
                <a:spcPts val="1200"/>
              </a:spcAft>
            </a:pPr>
            <a:r>
              <a:rPr lang="fr-CH" kern="100" dirty="0">
                <a:latin typeface="Calibri" panose="020F0502020204030204" pitchFamily="34" charset="0"/>
                <a:cs typeface="Times New Roman" panose="02020603050405020304" pitchFamily="18" charset="0"/>
              </a:rPr>
              <a:t>- Pour les massacres d’Adana, selon les arméniens et les étrangers (consuls, correspondants des journaux), entre 25 000 et 30 000 arméniens ont été massacrés-</a:t>
            </a:r>
            <a:endParaRPr lang="fr-CH" dirty="0"/>
          </a:p>
        </p:txBody>
      </p:sp>
    </p:spTree>
    <p:extLst>
      <p:ext uri="{BB962C8B-B14F-4D97-AF65-F5344CB8AC3E}">
        <p14:creationId xmlns:p14="http://schemas.microsoft.com/office/powerpoint/2010/main" val="258899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57892-65DC-4602-34F6-AE8B89066167}"/>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47E3A2F0-CB73-AE5D-6441-28510EC6CDD2}"/>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93DAA10C-A790-3921-BA7E-3B69FACB1C40}"/>
              </a:ext>
            </a:extLst>
          </p:cNvPr>
          <p:cNvSpPr txBox="1">
            <a:spLocks/>
          </p:cNvSpPr>
          <p:nvPr/>
        </p:nvSpPr>
        <p:spPr>
          <a:xfrm>
            <a:off x="560173" y="993709"/>
            <a:ext cx="4217772"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TURCS QUI ONT SAUVE LES ARMENIENS</a:t>
            </a:r>
          </a:p>
        </p:txBody>
      </p:sp>
      <p:sp>
        <p:nvSpPr>
          <p:cNvPr id="7" name="ZoneTexte 6">
            <a:extLst>
              <a:ext uri="{FF2B5EF4-FFF2-40B4-BE49-F238E27FC236}">
                <a16:creationId xmlns:a16="http://schemas.microsoft.com/office/drawing/2014/main" id="{27DEBB39-5856-9E8D-44D7-47C75C704447}"/>
              </a:ext>
            </a:extLst>
          </p:cNvPr>
          <p:cNvSpPr txBox="1"/>
          <p:nvPr/>
        </p:nvSpPr>
        <p:spPr>
          <a:xfrm>
            <a:off x="652603" y="1412285"/>
            <a:ext cx="10602102" cy="646331"/>
          </a:xfrm>
          <a:prstGeom prst="rect">
            <a:avLst/>
          </a:prstGeom>
          <a:noFill/>
        </p:spPr>
        <p:txBody>
          <a:bodyPr wrap="square" rtlCol="0">
            <a:spAutoFit/>
          </a:bodyPr>
          <a:lstStyle/>
          <a:p>
            <a:pPr>
              <a:spcAft>
                <a:spcPts val="600"/>
              </a:spcAft>
            </a:pPr>
            <a:r>
              <a:rPr lang="fr-CH" dirty="0"/>
              <a:t>Pendant les massacres hamidiens et d’Adana, certains turcs même que leur nombre soit très limité, ont sauvé les arméniens. Nous énumérons le nom de ces personnes, la date et le lieu;  </a:t>
            </a:r>
          </a:p>
        </p:txBody>
      </p:sp>
      <p:sp>
        <p:nvSpPr>
          <p:cNvPr id="2" name="ZoneTexte 1">
            <a:extLst>
              <a:ext uri="{FF2B5EF4-FFF2-40B4-BE49-F238E27FC236}">
                <a16:creationId xmlns:a16="http://schemas.microsoft.com/office/drawing/2014/main" id="{4F1EBD8D-B578-B9C1-6A96-8D87449E53B6}"/>
              </a:ext>
            </a:extLst>
          </p:cNvPr>
          <p:cNvSpPr txBox="1"/>
          <p:nvPr/>
        </p:nvSpPr>
        <p:spPr>
          <a:xfrm>
            <a:off x="560173" y="2349917"/>
            <a:ext cx="11007570" cy="4296112"/>
          </a:xfrm>
          <a:prstGeom prst="rect">
            <a:avLst/>
          </a:prstGeom>
          <a:noFill/>
        </p:spPr>
        <p:txBody>
          <a:bodyPr wrap="square" rtlCol="0">
            <a:spAutoFit/>
          </a:bodyPr>
          <a:lstStyle/>
          <a:p>
            <a:pPr lvl="0">
              <a:lnSpc>
                <a:spcPct val="107000"/>
              </a:lnSpc>
              <a:tabLst>
                <a:tab pos="90170" algn="l"/>
              </a:tabLst>
            </a:pPr>
            <a:r>
              <a:rPr lang="fr-CH" sz="1600" b="1" kern="100" dirty="0">
                <a:latin typeface="Calibri" panose="020F0502020204030204" pitchFamily="34" charset="0"/>
                <a:ea typeface="Calibri" panose="020F0502020204030204" pitchFamily="34" charset="0"/>
                <a:cs typeface="Times New Roman" panose="02020603050405020304" pitchFamily="18" charset="0"/>
              </a:rPr>
              <a:t>- </a:t>
            </a: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Tokat</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(1895), le commandant militaire repousse les assaillants et assure la protection des chrétiens</a:t>
            </a:r>
          </a:p>
          <a:p>
            <a:pPr lvl="0">
              <a:lnSpc>
                <a:spcPct val="107000"/>
              </a:lnSpc>
              <a:tabLst>
                <a:tab pos="90170" algn="l"/>
              </a:tabLst>
            </a:pPr>
            <a:r>
              <a:rPr lang="fr-CH" sz="1600" b="1" kern="100" dirty="0">
                <a:latin typeface="Calibri" panose="020F0502020204030204" pitchFamily="34" charset="0"/>
                <a:ea typeface="Calibri" panose="020F0502020204030204" pitchFamily="34" charset="0"/>
                <a:cs typeface="Times New Roman" panose="02020603050405020304" pitchFamily="18" charset="0"/>
              </a:rPr>
              <a:t>- </a:t>
            </a: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Alep </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(1895), le vali Hassan Pacha maintient le calme dans la ville mais les villages alentours entiers pillés</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Constantinople </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(1895), dans le quartier de Scutari, Fuad Pacha (le fou) a protégé les arméniens car il était fâché contre le Sultan</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Hadjin</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(1896), Khoursid Bey, le lieutenant-colonel a sauvé les arméniens mais fut muté en Roumélie pour sa punition</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Sis </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(1909), Haci Mouhammed, le commandant albanais de la gendarmerie a organisé la défense de la ville et ainsi a sauvé les arméniens. Mais il est puni et demi de ses fonctions</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Missis</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le major et commandant de la garnison locale Lutfi a pu sauver une partie des arméniens</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Hadjin</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le même commandant Lutfi a intervenu et a évité le massacre</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Hakim Khan</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le maire et le juge protégèrent 62 familles arméniennes</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Kara Issalou</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le sous-préfet a sauvé 170 personnes</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Féké</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le sous-préfet parvint à contrôler les assaillants et empêche le massacre</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Nadjarli</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quelques familles turques et notamment l’officier de gendarmerie, Toplama Oghlou sauvèrent 35 travailleurs saisonniers originaires de Hadjin</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Beylan</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grâce à l’intervention d’une quarantaine de soldats, les arméniens réfugiés dans ce village ont pu être sauvés</a:t>
            </a:r>
          </a:p>
          <a:p>
            <a:pPr lvl="0">
              <a:lnSpc>
                <a:spcPct val="107000"/>
              </a:lnSpc>
              <a:tabLst>
                <a:tab pos="90170" algn="l"/>
              </a:tabLst>
            </a:pP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 Ayntab</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la fermeté du sous-préfet Kémal Bey évita la ville de sombrer dans la violence</a:t>
            </a:r>
          </a:p>
          <a:p>
            <a:pPr lvl="0">
              <a:lnSpc>
                <a:spcPct val="107000"/>
              </a:lnSpc>
              <a:spcAft>
                <a:spcPts val="800"/>
              </a:spcAft>
              <a:tabLst>
                <a:tab pos="90170" algn="l"/>
              </a:tabLst>
            </a:pPr>
            <a:r>
              <a:rPr lang="fr-CH" sz="1600" b="1" kern="100" dirty="0">
                <a:latin typeface="Calibri" panose="020F0502020204030204" pitchFamily="34" charset="0"/>
                <a:ea typeface="Calibri" panose="020F0502020204030204" pitchFamily="34" charset="0"/>
                <a:cs typeface="Times New Roman" panose="02020603050405020304" pitchFamily="18" charset="0"/>
              </a:rPr>
              <a:t>- </a:t>
            </a:r>
            <a:r>
              <a:rPr lang="fr-CH" sz="1600" b="1" kern="100" dirty="0">
                <a:effectLst/>
                <a:latin typeface="Calibri" panose="020F0502020204030204" pitchFamily="34" charset="0"/>
                <a:ea typeface="Calibri" panose="020F0502020204030204" pitchFamily="34" charset="0"/>
                <a:cs typeface="Times New Roman" panose="02020603050405020304" pitchFamily="18" charset="0"/>
              </a:rPr>
              <a:t>Abdoghlou</a:t>
            </a:r>
            <a:r>
              <a:rPr lang="fr-CH" sz="1600" kern="100" dirty="0">
                <a:effectLst/>
                <a:latin typeface="Calibri" panose="020F0502020204030204" pitchFamily="34" charset="0"/>
                <a:ea typeface="Calibri" panose="020F0502020204030204" pitchFamily="34" charset="0"/>
                <a:cs typeface="Times New Roman" panose="02020603050405020304" pitchFamily="18" charset="0"/>
              </a:rPr>
              <a:t> (1909), les villageois turcs et arméniens ont essayé de résister ensemble contre la cavalerie</a:t>
            </a:r>
          </a:p>
        </p:txBody>
      </p:sp>
    </p:spTree>
    <p:extLst>
      <p:ext uri="{BB962C8B-B14F-4D97-AF65-F5344CB8AC3E}">
        <p14:creationId xmlns:p14="http://schemas.microsoft.com/office/powerpoint/2010/main" val="20661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E54B-B9FD-E694-25C0-9F59A7DE6A76}"/>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0153CBF9-D1D8-1235-7186-3DA709693573}"/>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3E62EBB5-7E0E-3683-BC00-54E7DE8B3847}"/>
              </a:ext>
            </a:extLst>
          </p:cNvPr>
          <p:cNvSpPr txBox="1">
            <a:spLocks/>
          </p:cNvSpPr>
          <p:nvPr/>
        </p:nvSpPr>
        <p:spPr>
          <a:xfrm>
            <a:off x="560173" y="839751"/>
            <a:ext cx="2380735"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AIDES HUMANITAIRES</a:t>
            </a:r>
          </a:p>
        </p:txBody>
      </p:sp>
      <p:sp>
        <p:nvSpPr>
          <p:cNvPr id="7" name="ZoneTexte 6">
            <a:extLst>
              <a:ext uri="{FF2B5EF4-FFF2-40B4-BE49-F238E27FC236}">
                <a16:creationId xmlns:a16="http://schemas.microsoft.com/office/drawing/2014/main" id="{BA165D7B-D64F-BF41-A238-796767343189}"/>
              </a:ext>
            </a:extLst>
          </p:cNvPr>
          <p:cNvSpPr txBox="1"/>
          <p:nvPr/>
        </p:nvSpPr>
        <p:spPr>
          <a:xfrm>
            <a:off x="560173" y="1413105"/>
            <a:ext cx="9448800" cy="369332"/>
          </a:xfrm>
          <a:prstGeom prst="rect">
            <a:avLst/>
          </a:prstGeom>
          <a:noFill/>
        </p:spPr>
        <p:txBody>
          <a:bodyPr wrap="square" rtlCol="0">
            <a:spAutoFit/>
          </a:bodyPr>
          <a:lstStyle/>
          <a:p>
            <a:pPr>
              <a:spcAft>
                <a:spcPts val="600"/>
              </a:spcAft>
            </a:pPr>
            <a:r>
              <a:rPr lang="fr-CH" b="1" dirty="0"/>
              <a:t>Pendant les massacres hamidiens et d’Adana, les aides humanitaires étaient très considérables ;  </a:t>
            </a:r>
          </a:p>
        </p:txBody>
      </p:sp>
      <p:sp>
        <p:nvSpPr>
          <p:cNvPr id="2" name="ZoneTexte 1">
            <a:extLst>
              <a:ext uri="{FF2B5EF4-FFF2-40B4-BE49-F238E27FC236}">
                <a16:creationId xmlns:a16="http://schemas.microsoft.com/office/drawing/2014/main" id="{8E9CEE9A-16BA-3632-329B-43E2A3CDE1EB}"/>
              </a:ext>
            </a:extLst>
          </p:cNvPr>
          <p:cNvSpPr txBox="1"/>
          <p:nvPr/>
        </p:nvSpPr>
        <p:spPr>
          <a:xfrm>
            <a:off x="453080" y="1998314"/>
            <a:ext cx="11170508" cy="4624407"/>
          </a:xfrm>
          <a:prstGeom prst="rect">
            <a:avLst/>
          </a:prstGeom>
          <a:noFill/>
        </p:spPr>
        <p:txBody>
          <a:bodyPr wrap="square" rtlCol="0">
            <a:spAutoFit/>
          </a:bodyPr>
          <a:lstStyle/>
          <a:p>
            <a:pPr lvl="0">
              <a:lnSpc>
                <a:spcPct val="107000"/>
              </a:lnSpc>
              <a:spcAft>
                <a:spcPts val="600"/>
              </a:spcAft>
              <a:tabLst>
                <a:tab pos="90170" algn="l"/>
              </a:tabLst>
            </a:pPr>
            <a:r>
              <a:rPr lang="fr-CH" kern="100" dirty="0">
                <a:effectLst/>
                <a:latin typeface="Calibri" panose="020F0502020204030204" pitchFamily="34" charset="0"/>
                <a:ea typeface="Calibri" panose="020F0502020204030204" pitchFamily="34" charset="0"/>
                <a:cs typeface="Times New Roman" panose="02020603050405020304" pitchFamily="18" charset="0"/>
              </a:rPr>
              <a:t>- Les suisses se mobilisent dès le mois de septembre 1896</a:t>
            </a:r>
            <a:endParaRPr lang="fr-CH"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6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Ils organisent des manifestations à Lausanne pour sensibiliser l’opinion publique</a:t>
            </a:r>
          </a:p>
          <a:p>
            <a:pPr lvl="0">
              <a:lnSpc>
                <a:spcPct val="107000"/>
              </a:lnSpc>
              <a:spcAft>
                <a:spcPts val="600"/>
              </a:spcAft>
              <a:tabLst>
                <a:tab pos="90170" algn="l"/>
              </a:tabLst>
            </a:pPr>
            <a:r>
              <a:rPr lang="fr-CH" kern="100" dirty="0">
                <a:effectLst/>
                <a:latin typeface="Calibri" panose="020F0502020204030204" pitchFamily="34" charset="0"/>
                <a:ea typeface="Calibri" panose="020F0502020204030204" pitchFamily="34" charset="0"/>
                <a:cs typeface="Times New Roman" panose="02020603050405020304" pitchFamily="18" charset="0"/>
              </a:rPr>
              <a:t>- Ils forment des comités de solidarité et d’action dans différentes villes en Suisse</a:t>
            </a:r>
          </a:p>
          <a:p>
            <a:pPr lvl="0">
              <a:lnSpc>
                <a:spcPct val="107000"/>
              </a:lnSpc>
              <a:spcAft>
                <a:spcPts val="600"/>
              </a:spcAft>
              <a:tabLst>
                <a:tab pos="90170" algn="l"/>
              </a:tabLst>
            </a:pPr>
            <a:r>
              <a:rPr lang="fr-CH" kern="100" dirty="0">
                <a:effectLst/>
                <a:latin typeface="Calibri" panose="020F0502020204030204" pitchFamily="34" charset="0"/>
                <a:ea typeface="Calibri" panose="020F0502020204030204" pitchFamily="34" charset="0"/>
                <a:cs typeface="Times New Roman" panose="02020603050405020304" pitchFamily="18" charset="0"/>
              </a:rPr>
              <a:t>- Au début de 1897, </a:t>
            </a:r>
            <a:r>
              <a:rPr lang="fr-CH" kern="100" dirty="0">
                <a:latin typeface="Calibri" panose="020F0502020204030204" pitchFamily="34" charset="0"/>
                <a:ea typeface="Calibri" panose="020F0502020204030204" pitchFamily="34" charset="0"/>
                <a:cs typeface="Times New Roman" panose="02020603050405020304" pitchFamily="18" charset="0"/>
              </a:rPr>
              <a:t>i</a:t>
            </a:r>
            <a:r>
              <a:rPr lang="fr-CH" kern="100" dirty="0">
                <a:effectLst/>
                <a:latin typeface="Calibri" panose="020F0502020204030204" pitchFamily="34" charset="0"/>
                <a:ea typeface="Calibri" panose="020F0502020204030204" pitchFamily="34" charset="0"/>
                <a:cs typeface="Times New Roman" panose="02020603050405020304" pitchFamily="18" charset="0"/>
              </a:rPr>
              <a:t>ls récoltent plus de 450 000 signatures et les présentent au Conseil Fédéral (</a:t>
            </a:r>
            <a:r>
              <a:rPr lang="fr-CH" kern="100" dirty="0">
                <a:latin typeface="Calibri" panose="020F0502020204030204" pitchFamily="34" charset="0"/>
                <a:ea typeface="Calibri" panose="020F0502020204030204" pitchFamily="34" charset="0"/>
                <a:cs typeface="Times New Roman" panose="02020603050405020304" pitchFamily="18" charset="0"/>
              </a:rPr>
              <a:t>population</a:t>
            </a:r>
            <a:r>
              <a:rPr lang="fr-CH" kern="100" dirty="0">
                <a:effectLst/>
                <a:latin typeface="Calibri" panose="020F0502020204030204" pitchFamily="34" charset="0"/>
                <a:ea typeface="Calibri" panose="020F0502020204030204" pitchFamily="34" charset="0"/>
                <a:cs typeface="Times New Roman" panose="02020603050405020304" pitchFamily="18" charset="0"/>
              </a:rPr>
              <a:t> de la Suisse: 3 millions)</a:t>
            </a:r>
          </a:p>
          <a:p>
            <a:pPr lvl="0">
              <a:lnSpc>
                <a:spcPct val="107000"/>
              </a:lnSpc>
              <a:spcAft>
                <a:spcPts val="6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Ils organisent des aides financières considérables et ouvrent des orphelinats</a:t>
            </a:r>
          </a:p>
          <a:p>
            <a:pPr lvl="0">
              <a:lnSpc>
                <a:spcPct val="107000"/>
              </a:lnSpc>
              <a:spcAft>
                <a:spcPts val="600"/>
              </a:spcAft>
              <a:tabLst>
                <a:tab pos="90170" algn="l"/>
              </a:tabLst>
            </a:pPr>
            <a:r>
              <a:rPr lang="fr-CH" kern="100" dirty="0">
                <a:effectLst/>
                <a:latin typeface="Calibri" panose="020F0502020204030204" pitchFamily="34" charset="0"/>
                <a:ea typeface="Calibri" panose="020F0502020204030204" pitchFamily="34" charset="0"/>
                <a:cs typeface="Times New Roman" panose="02020603050405020304" pitchFamily="18" charset="0"/>
              </a:rPr>
              <a:t>- Les autres nations (française, allemande, américaine) ouvrent également des orphelinats</a:t>
            </a:r>
          </a:p>
          <a:p>
            <a:pPr lvl="0">
              <a:lnSpc>
                <a:spcPct val="107000"/>
              </a:lnSpc>
              <a:spcAft>
                <a:spcPts val="600"/>
              </a:spcAft>
              <a:tabLst>
                <a:tab pos="90170" algn="l"/>
              </a:tabLst>
            </a:pPr>
            <a:r>
              <a:rPr lang="fr-CH" kern="100" dirty="0">
                <a:effectLst/>
                <a:latin typeface="Calibri" panose="020F0502020204030204" pitchFamily="34" charset="0"/>
                <a:ea typeface="Calibri" panose="020F0502020204030204" pitchFamily="34" charset="0"/>
                <a:cs typeface="Times New Roman" panose="02020603050405020304" pitchFamily="18" charset="0"/>
              </a:rPr>
              <a:t>- Les marines française et anglaise sauvent des milliers d’arméniens en Cilicie</a:t>
            </a:r>
          </a:p>
          <a:p>
            <a:pPr lvl="0">
              <a:lnSpc>
                <a:spcPct val="107000"/>
              </a:lnSpc>
              <a:spcAft>
                <a:spcPts val="6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En 1896, la femme du consul de France a accompagné avec ses 4 enfant dont un nourrisson, 300 arméniens de Diyarbékir pour aller à Alexandrette</a:t>
            </a:r>
            <a:r>
              <a:rPr lang="hy-AM" dirty="0">
                <a:effectLst/>
                <a:latin typeface="Calibri" panose="020F0502020204030204" pitchFamily="34" charset="0"/>
                <a:ea typeface="Calibri" panose="020F0502020204030204" pitchFamily="34" charset="0"/>
                <a:cs typeface="Times New Roman" panose="02020603050405020304" pitchFamily="18" charset="0"/>
              </a:rPr>
              <a:t>. Leur voyage a duré 12 jours. La femme de l'ambassade pla</a:t>
            </a:r>
            <a:r>
              <a:rPr lang="fr-CH" dirty="0">
                <a:latin typeface="Calibri" panose="020F0502020204030204" pitchFamily="34" charset="0"/>
                <a:ea typeface="Calibri" panose="020F0502020204030204" pitchFamily="34" charset="0"/>
                <a:cs typeface="Times New Roman" panose="02020603050405020304" pitchFamily="18" charset="0"/>
              </a:rPr>
              <a:t>ç</a:t>
            </a:r>
            <a:r>
              <a:rPr lang="hy-AM" dirty="0">
                <a:effectLst/>
                <a:latin typeface="Calibri" panose="020F0502020204030204" pitchFamily="34" charset="0"/>
                <a:ea typeface="Calibri" panose="020F0502020204030204" pitchFamily="34" charset="0"/>
                <a:cs typeface="Times New Roman" panose="02020603050405020304" pitchFamily="18" charset="0"/>
              </a:rPr>
              <a:t>ait un de ses enfants devant et</a:t>
            </a:r>
            <a:r>
              <a:rPr lang="fr-CH" dirty="0">
                <a:latin typeface="Calibri" panose="020F0502020204030204" pitchFamily="34" charset="0"/>
                <a:ea typeface="Calibri" panose="020F0502020204030204" pitchFamily="34" charset="0"/>
                <a:cs typeface="Times New Roman" panose="02020603050405020304" pitchFamily="18" charset="0"/>
              </a:rPr>
              <a:t> l’autre</a:t>
            </a:r>
            <a:r>
              <a:rPr lang="hy-AM" dirty="0">
                <a:effectLst/>
                <a:latin typeface="Calibri" panose="020F0502020204030204" pitchFamily="34" charset="0"/>
                <a:ea typeface="Calibri" panose="020F0502020204030204" pitchFamily="34" charset="0"/>
                <a:cs typeface="Times New Roman" panose="02020603050405020304" pitchFamily="18" charset="0"/>
              </a:rPr>
              <a:t> derrière le cortège afin d'éviter une attaque des turcs et des kurdes </a:t>
            </a:r>
            <a:endParaRPr lang="fr-CH"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6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Jules Jaurès intervient au parlement en faveur des arméniens</a:t>
            </a:r>
          </a:p>
          <a:p>
            <a:pPr lvl="0">
              <a:lnSpc>
                <a:spcPct val="107000"/>
              </a:lnSpc>
              <a:tabLst>
                <a:tab pos="90170" algn="l"/>
              </a:tabLst>
            </a:pPr>
            <a:r>
              <a:rPr lang="fr-CH" kern="100" dirty="0">
                <a:effectLst/>
                <a:latin typeface="Calibri" panose="020F0502020204030204" pitchFamily="34" charset="0"/>
                <a:ea typeface="Calibri" panose="020F0502020204030204" pitchFamily="34" charset="0"/>
                <a:cs typeface="Times New Roman" panose="02020603050405020304" pitchFamily="18" charset="0"/>
              </a:rPr>
              <a:t>- Les j</a:t>
            </a:r>
            <a:r>
              <a:rPr lang="fr-CH" kern="100" dirty="0">
                <a:latin typeface="Calibri" panose="020F0502020204030204" pitchFamily="34" charset="0"/>
                <a:ea typeface="Calibri" panose="020F0502020204030204" pitchFamily="34" charset="0"/>
                <a:cs typeface="Times New Roman" panose="02020603050405020304" pitchFamily="18" charset="0"/>
              </a:rPr>
              <a:t>ournaux européens rapportent des massacres commis</a:t>
            </a:r>
            <a:endParaRPr lang="fr-CH"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58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25297-6229-1D12-D3ED-64ED32674987}"/>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3D635225-7CB9-CC13-04C3-6032D194FA63}"/>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5" name="Sous-titre 2">
            <a:extLst>
              <a:ext uri="{FF2B5EF4-FFF2-40B4-BE49-F238E27FC236}">
                <a16:creationId xmlns:a16="http://schemas.microsoft.com/office/drawing/2014/main" id="{AC9BA740-F18C-D474-8E9E-D2F75DA4EB28}"/>
              </a:ext>
            </a:extLst>
          </p:cNvPr>
          <p:cNvSpPr txBox="1">
            <a:spLocks/>
          </p:cNvSpPr>
          <p:nvPr/>
        </p:nvSpPr>
        <p:spPr>
          <a:xfrm>
            <a:off x="504322" y="1232394"/>
            <a:ext cx="4669040"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POLITIQUE DES PUISSANCES OCCIDENTALES</a:t>
            </a:r>
          </a:p>
        </p:txBody>
      </p:sp>
      <p:sp>
        <p:nvSpPr>
          <p:cNvPr id="6" name="Sous-titre 2">
            <a:extLst>
              <a:ext uri="{FF2B5EF4-FFF2-40B4-BE49-F238E27FC236}">
                <a16:creationId xmlns:a16="http://schemas.microsoft.com/office/drawing/2014/main" id="{CF4FD1AC-33B8-99C8-2CE4-D92FFD5DF77A}"/>
              </a:ext>
            </a:extLst>
          </p:cNvPr>
          <p:cNvSpPr txBox="1">
            <a:spLocks/>
          </p:cNvSpPr>
          <p:nvPr/>
        </p:nvSpPr>
        <p:spPr>
          <a:xfrm>
            <a:off x="504322" y="1734196"/>
            <a:ext cx="10906898" cy="559635"/>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1800" b="1" dirty="0"/>
              <a:t>Contrairement aux aides humanitaires, sur le plan politique, les puissances occidentales n’ont rien fait en faveur des arméniens à cause de:</a:t>
            </a:r>
          </a:p>
        </p:txBody>
      </p:sp>
      <p:sp>
        <p:nvSpPr>
          <p:cNvPr id="8" name="ZoneTexte 7">
            <a:extLst>
              <a:ext uri="{FF2B5EF4-FFF2-40B4-BE49-F238E27FC236}">
                <a16:creationId xmlns:a16="http://schemas.microsoft.com/office/drawing/2014/main" id="{5EC87C94-E0FD-0404-2629-52491DBD8976}"/>
              </a:ext>
            </a:extLst>
          </p:cNvPr>
          <p:cNvSpPr txBox="1"/>
          <p:nvPr/>
        </p:nvSpPr>
        <p:spPr>
          <a:xfrm>
            <a:off x="504322" y="2559063"/>
            <a:ext cx="11071654" cy="3671518"/>
          </a:xfrm>
          <a:prstGeom prst="rect">
            <a:avLst/>
          </a:prstGeom>
          <a:noFill/>
        </p:spPr>
        <p:txBody>
          <a:bodyPr wrap="square" rtlCol="0">
            <a:spAutoFit/>
          </a:bodyPr>
          <a:lstStyle/>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 conflit d’intérêt entre les forces européennes</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Les arméniens avaient leur propre église indépendante du catholicisme, de l’orthodoxie et du protestantisme </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Les arméniens ne bénéficiaient pas de parrainage ou de soutien actif d’une de ces forces</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Les pays Balkans, européens ou arabes se trouvaient dans la périphérie, alors que les régions arméniennes étaient au cœur de l’Anatolie</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L’absence de port et la situation géographique de la plupart des régions arméniennes ne facilitaient pas l’aide</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Les territoires arméniens n’avaient pas de ressources naturelles à exploiter</a:t>
            </a:r>
          </a:p>
          <a:p>
            <a:pPr>
              <a:lnSpc>
                <a:spcPct val="107000"/>
              </a:lnSpc>
              <a:spcAft>
                <a:spcPts val="6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Selon Mikayel Natanian (responsable du parti Arménagan à Van), la plupart des dirigeants des partis politiques arméniens n’étant pas natifs de l’Empire ottoman, n’ont pas su juger la situation du pays</a:t>
            </a:r>
          </a:p>
        </p:txBody>
      </p:sp>
    </p:spTree>
    <p:extLst>
      <p:ext uri="{BB962C8B-B14F-4D97-AF65-F5344CB8AC3E}">
        <p14:creationId xmlns:p14="http://schemas.microsoft.com/office/powerpoint/2010/main" val="2887195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B7573-7EA2-A3E6-186F-FFFE03CCFC10}"/>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1774A75E-D173-D1F9-6FE0-4D58ED31D34B}"/>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35730CFC-D030-E603-3FDF-7652B3554C05}"/>
              </a:ext>
            </a:extLst>
          </p:cNvPr>
          <p:cNvSpPr txBox="1">
            <a:spLocks/>
          </p:cNvSpPr>
          <p:nvPr/>
        </p:nvSpPr>
        <p:spPr>
          <a:xfrm>
            <a:off x="354227" y="1649224"/>
            <a:ext cx="7364628"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POLITIQUE DE TURQUIFICATION DES JEUNES TURCS APRES LES MASSACRES</a:t>
            </a:r>
          </a:p>
        </p:txBody>
      </p:sp>
      <p:sp>
        <p:nvSpPr>
          <p:cNvPr id="2" name="ZoneTexte 1">
            <a:extLst>
              <a:ext uri="{FF2B5EF4-FFF2-40B4-BE49-F238E27FC236}">
                <a16:creationId xmlns:a16="http://schemas.microsoft.com/office/drawing/2014/main" id="{145404F9-8B50-71F4-153D-1D171A937CDD}"/>
              </a:ext>
            </a:extLst>
          </p:cNvPr>
          <p:cNvSpPr txBox="1"/>
          <p:nvPr/>
        </p:nvSpPr>
        <p:spPr>
          <a:xfrm>
            <a:off x="41188" y="2233917"/>
            <a:ext cx="12109623" cy="3142592"/>
          </a:xfrm>
          <a:prstGeom prst="rect">
            <a:avLst/>
          </a:prstGeom>
          <a:noFill/>
        </p:spPr>
        <p:txBody>
          <a:bodyPr wrap="square" rtlCol="0">
            <a:spAutoFit/>
          </a:bodyPr>
          <a:lstStyle/>
          <a:p>
            <a:pPr lvl="0">
              <a:lnSpc>
                <a:spcPct val="107000"/>
              </a:lnSpc>
              <a:spcAft>
                <a:spcPts val="1200"/>
              </a:spcAft>
              <a:tabLst>
                <a:tab pos="90170" algn="l"/>
              </a:tabLst>
            </a:pPr>
            <a:r>
              <a:rPr lang="fr-CH" kern="100" dirty="0">
                <a:effectLst/>
                <a:latin typeface="Calibri" panose="020F0502020204030204" pitchFamily="34" charset="0"/>
                <a:ea typeface="Calibri" panose="020F0502020204030204" pitchFamily="34" charset="0"/>
                <a:cs typeface="Times New Roman" panose="02020603050405020304" pitchFamily="18" charset="0"/>
              </a:rPr>
              <a:t>- A </a:t>
            </a:r>
            <a:r>
              <a:rPr lang="fr-CH" kern="100" dirty="0">
                <a:latin typeface="Calibri" panose="020F0502020204030204" pitchFamily="34" charset="0"/>
                <a:ea typeface="Calibri" panose="020F0502020204030204" pitchFamily="34" charset="0"/>
                <a:cs typeface="Times New Roman" panose="02020603050405020304" pitchFamily="18" charset="0"/>
              </a:rPr>
              <a:t>partir de 1913, le CUP (Jeunes Turcs) a pris le contrôle total du pays (Enver, Talaat, Djemal forment un triumvirat dictatoriale)</a:t>
            </a:r>
          </a:p>
          <a:p>
            <a:pPr lvl="0">
              <a:lnSpc>
                <a:spcPct val="107000"/>
              </a:lnSpc>
              <a:spcAft>
                <a:spcPts val="12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La turquification a continué dans tous les domaines (enseignement, affaires religieuses, installation des muhadjirs)</a:t>
            </a:r>
          </a:p>
          <a:p>
            <a:pPr lvl="0">
              <a:lnSpc>
                <a:spcPct val="107000"/>
              </a:lnSpc>
              <a:spcAft>
                <a:spcPts val="12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Le gouvernement central a désarmé les soldats arméniens en service militaire, a fait appel au boycott des commerçants arméniens</a:t>
            </a:r>
          </a:p>
          <a:p>
            <a:pPr lvl="0">
              <a:lnSpc>
                <a:spcPct val="107000"/>
              </a:lnSpc>
              <a:spcAft>
                <a:spcPts val="12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La cavalerie hamidienne a continué d’exister en changeant le nom</a:t>
            </a:r>
          </a:p>
          <a:p>
            <a:pPr lvl="0">
              <a:lnSpc>
                <a:spcPct val="107000"/>
              </a:lnSpc>
              <a:spcAft>
                <a:spcPts val="600"/>
              </a:spcAft>
              <a:tabLst>
                <a:tab pos="90170" algn="l"/>
              </a:tabLst>
            </a:pPr>
            <a:r>
              <a:rPr lang="fr-CH" kern="100" dirty="0">
                <a:latin typeface="Calibri" panose="020F0502020204030204" pitchFamily="34" charset="0"/>
                <a:ea typeface="Calibri" panose="020F0502020204030204" pitchFamily="34" charset="0"/>
                <a:cs typeface="Times New Roman" panose="02020603050405020304" pitchFamily="18" charset="0"/>
              </a:rPr>
              <a:t>- En 1930 le ministre de la justice Mahmut Esat Bozkurt a dit ceci :</a:t>
            </a:r>
          </a:p>
          <a:p>
            <a:pPr lvl="0">
              <a:lnSpc>
                <a:spcPct val="107000"/>
              </a:lnSpc>
              <a:tabLst>
                <a:tab pos="90170" algn="l"/>
              </a:tabLst>
            </a:pPr>
            <a:r>
              <a:rPr lang="fr-CH" b="1" kern="100" dirty="0">
                <a:latin typeface="Calibri" panose="020F0502020204030204" pitchFamily="34" charset="0"/>
                <a:ea typeface="Calibri" panose="020F0502020204030204" pitchFamily="34" charset="0"/>
                <a:cs typeface="Times New Roman" panose="02020603050405020304" pitchFamily="18" charset="0"/>
              </a:rPr>
              <a:t>«C’est ma ferme conviction…que les seigneurs de ce pays sont les turcs. Ceux qui ne sont pas de vrais Turcs n’ont qu’un seul droit dans la patrie turque, c’est le droit d’être serviteurs et esclaves». </a:t>
            </a:r>
          </a:p>
        </p:txBody>
      </p:sp>
    </p:spTree>
    <p:extLst>
      <p:ext uri="{BB962C8B-B14F-4D97-AF65-F5344CB8AC3E}">
        <p14:creationId xmlns:p14="http://schemas.microsoft.com/office/powerpoint/2010/main" val="230337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4D5E8-9539-8001-8553-160BEA510DBD}"/>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6767B663-9C5B-228B-BE1E-93FC8F202692}"/>
              </a:ext>
            </a:extLst>
          </p:cNvPr>
          <p:cNvSpPr txBox="1">
            <a:spLocks/>
          </p:cNvSpPr>
          <p:nvPr/>
        </p:nvSpPr>
        <p:spPr>
          <a:xfrm>
            <a:off x="1861752" y="2761332"/>
            <a:ext cx="7792994" cy="780938"/>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4000" b="1" dirty="0"/>
              <a:t>MERCI POUR VOTRE ATTENTION</a:t>
            </a:r>
          </a:p>
        </p:txBody>
      </p:sp>
    </p:spTree>
    <p:extLst>
      <p:ext uri="{BB962C8B-B14F-4D97-AF65-F5344CB8AC3E}">
        <p14:creationId xmlns:p14="http://schemas.microsoft.com/office/powerpoint/2010/main" val="418556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B6D35-59CE-C0CC-F03B-A6E21E8DC064}"/>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56D88C30-B84D-A71C-8F0A-AB4DBE01DE2F}"/>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5" name="ZoneTexte 4">
            <a:extLst>
              <a:ext uri="{FF2B5EF4-FFF2-40B4-BE49-F238E27FC236}">
                <a16:creationId xmlns:a16="http://schemas.microsoft.com/office/drawing/2014/main" id="{59074E7F-B2C7-76AE-A549-7D7DD7F92706}"/>
              </a:ext>
            </a:extLst>
          </p:cNvPr>
          <p:cNvSpPr txBox="1"/>
          <p:nvPr/>
        </p:nvSpPr>
        <p:spPr>
          <a:xfrm>
            <a:off x="560173" y="1902698"/>
            <a:ext cx="11071654" cy="2320187"/>
          </a:xfrm>
          <a:prstGeom prst="rect">
            <a:avLst/>
          </a:prstGeom>
          <a:noFill/>
        </p:spPr>
        <p:txBody>
          <a:bodyPr wrap="square" rtlCol="0">
            <a:spAutoFit/>
          </a:bodyPr>
          <a:lstStyle/>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Les sultans et les Jeunes Turcs plus tard n’ont pas pu empêcher la libération des pays Balkans et l’occupation des terres par les nouvelles puissances</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Ils se sont tournés vers l’Anatolie et ont voulu l’homogénéiser </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Ils ont voulu diminuer et éliminer les éléments non musulmans dont les arméniens</a:t>
            </a:r>
          </a:p>
          <a:p>
            <a:pPr>
              <a:lnSpc>
                <a:spcPct val="107000"/>
              </a:lnSpc>
              <a:spcAft>
                <a:spcPts val="600"/>
              </a:spcAft>
              <a:tabLst>
                <a:tab pos="180342" algn="l"/>
              </a:tabLst>
            </a:pPr>
            <a:r>
              <a:rPr lang="fr-CH" sz="1801" b="1" kern="100" dirty="0">
                <a:latin typeface="Calibri" panose="020F0502020204030204" pitchFamily="34" charset="0"/>
                <a:ea typeface="Calibri" panose="020F0502020204030204" pitchFamily="34" charset="0"/>
                <a:cs typeface="Times New Roman" panose="02020603050405020304" pitchFamily="18" charset="0"/>
              </a:rPr>
              <a:t>Pour cette stratégie, les sultans surtout Abdülhamid II ont appliqué la politique de panislamisme et les Jeunes Turcs le nationalisme, voire le panturquisme</a:t>
            </a:r>
          </a:p>
        </p:txBody>
      </p:sp>
      <p:sp>
        <p:nvSpPr>
          <p:cNvPr id="4" name="Sous-titre 2">
            <a:extLst>
              <a:ext uri="{FF2B5EF4-FFF2-40B4-BE49-F238E27FC236}">
                <a16:creationId xmlns:a16="http://schemas.microsoft.com/office/drawing/2014/main" id="{F5A90570-F19D-BAE7-3DE8-8702E70F5A7E}"/>
              </a:ext>
            </a:extLst>
          </p:cNvPr>
          <p:cNvSpPr txBox="1">
            <a:spLocks/>
          </p:cNvSpPr>
          <p:nvPr/>
        </p:nvSpPr>
        <p:spPr>
          <a:xfrm>
            <a:off x="560173" y="1417785"/>
            <a:ext cx="4983891"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POLITIQUE D’HOMOGENEISATION DE L’ANATOLIE</a:t>
            </a:r>
          </a:p>
        </p:txBody>
      </p:sp>
    </p:spTree>
    <p:extLst>
      <p:ext uri="{BB962C8B-B14F-4D97-AF65-F5344CB8AC3E}">
        <p14:creationId xmlns:p14="http://schemas.microsoft.com/office/powerpoint/2010/main" val="234803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886AA-2E15-1EF0-6A5A-23306B7A2284}"/>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CF1C03DE-3360-6880-8330-85C451299BA6}"/>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5" name="ZoneTexte 4">
            <a:extLst>
              <a:ext uri="{FF2B5EF4-FFF2-40B4-BE49-F238E27FC236}">
                <a16:creationId xmlns:a16="http://schemas.microsoft.com/office/drawing/2014/main" id="{608C6AC9-C789-1296-9F9E-FE1E44AD9EBF}"/>
              </a:ext>
            </a:extLst>
          </p:cNvPr>
          <p:cNvSpPr txBox="1"/>
          <p:nvPr/>
        </p:nvSpPr>
        <p:spPr>
          <a:xfrm>
            <a:off x="461318" y="2125120"/>
            <a:ext cx="11450595" cy="2177519"/>
          </a:xfrm>
          <a:prstGeom prst="rect">
            <a:avLst/>
          </a:prstGeom>
          <a:noFill/>
        </p:spPr>
        <p:txBody>
          <a:bodyPr wrap="square" rtlCol="0">
            <a:spAutoFit/>
          </a:bodyPr>
          <a:lstStyle/>
          <a:p>
            <a:pPr>
              <a:lnSpc>
                <a:spcPct val="107000"/>
              </a:lnSpc>
              <a:spcAft>
                <a:spcPts val="1200"/>
              </a:spcAft>
              <a:tabLst>
                <a:tab pos="180342" algn="l"/>
              </a:tabLst>
            </a:pPr>
            <a:r>
              <a:rPr lang="fr-CH" sz="1801" b="1" kern="100" dirty="0">
                <a:latin typeface="Calibri" panose="020F0502020204030204" pitchFamily="34" charset="0"/>
                <a:ea typeface="Calibri" panose="020F0502020204030204" pitchFamily="34" charset="0"/>
                <a:cs typeface="Times New Roman" panose="02020603050405020304" pitchFamily="18" charset="0"/>
              </a:rPr>
              <a:t>Pour la mise en œuvre cette politique, les dirigeants turcs (ottoman et Jeunes Turcs) ont systématiquement fait;</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Confiscation des terres arméniennes et donner aux mohadjirs (réfugiés musulmans)</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Installation des muhadjirs venant des Balkans (1 500 000) ou du Caucase (500 000), Tatars de Crimée (20 000)</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Changement de frontières administratives des vilayets (villes) pour diminuer le nombre des arméniens </a:t>
            </a:r>
          </a:p>
          <a:p>
            <a:pPr>
              <a:lnSpc>
                <a:spcPct val="107000"/>
              </a:lnSpc>
              <a:spcAft>
                <a:spcPts val="6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Elimination des arméniens</a:t>
            </a:r>
          </a:p>
        </p:txBody>
      </p:sp>
      <p:sp>
        <p:nvSpPr>
          <p:cNvPr id="4" name="Sous-titre 2">
            <a:extLst>
              <a:ext uri="{FF2B5EF4-FFF2-40B4-BE49-F238E27FC236}">
                <a16:creationId xmlns:a16="http://schemas.microsoft.com/office/drawing/2014/main" id="{C8A7E19D-B4A5-176A-7614-677BA5DED2EF}"/>
              </a:ext>
            </a:extLst>
          </p:cNvPr>
          <p:cNvSpPr txBox="1">
            <a:spLocks/>
          </p:cNvSpPr>
          <p:nvPr/>
        </p:nvSpPr>
        <p:spPr>
          <a:xfrm>
            <a:off x="461318" y="1417785"/>
            <a:ext cx="5033318"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POLITIQUE D’HOMOGENEISATION DE L’ANATOLIE</a:t>
            </a:r>
          </a:p>
        </p:txBody>
      </p:sp>
    </p:spTree>
    <p:extLst>
      <p:ext uri="{BB962C8B-B14F-4D97-AF65-F5344CB8AC3E}">
        <p14:creationId xmlns:p14="http://schemas.microsoft.com/office/powerpoint/2010/main" val="235118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0AF0-F3E6-EF85-B882-19DAFE90A5F1}"/>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5FF82EEC-6BC8-1ED1-5080-6582D3144477}"/>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5" name="ZoneTexte 4">
            <a:extLst>
              <a:ext uri="{FF2B5EF4-FFF2-40B4-BE49-F238E27FC236}">
                <a16:creationId xmlns:a16="http://schemas.microsoft.com/office/drawing/2014/main" id="{DAF2F2B7-554E-8CD0-306D-F5BCD8D56E8C}"/>
              </a:ext>
            </a:extLst>
          </p:cNvPr>
          <p:cNvSpPr txBox="1"/>
          <p:nvPr/>
        </p:nvSpPr>
        <p:spPr>
          <a:xfrm>
            <a:off x="395415" y="2546774"/>
            <a:ext cx="11623589" cy="2924519"/>
          </a:xfrm>
          <a:prstGeom prst="rect">
            <a:avLst/>
          </a:prstGeom>
          <a:noFill/>
        </p:spPr>
        <p:txBody>
          <a:bodyPr wrap="square" rtlCol="0">
            <a:spAutoFit/>
          </a:bodyPr>
          <a:lstStyle/>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Il n’y a pas de spontanéité dans les attaques; tout est organisé</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Avant les massacres, des faux bruits circulaient invoquant une menace d’attaque des Arméniens</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Dans les mosquées, on préparait la population musulmane</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Lorsque assaillants arrivaient en ville, on leur donnait des armes</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Les officiers et les soldats étaient soit passifs, soit ils participaient activement aux massacres et aux pillages</a:t>
            </a:r>
          </a:p>
          <a:p>
            <a:pPr>
              <a:lnSpc>
                <a:spcPct val="107000"/>
              </a:lnSpc>
              <a:spcAft>
                <a:spcPts val="6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Les massacres débutaient à heure fixe, au son du clairon, souvent à 11 heures ou midi et finissaient de nouveau au son du clairon</a:t>
            </a:r>
          </a:p>
        </p:txBody>
      </p:sp>
      <p:sp>
        <p:nvSpPr>
          <p:cNvPr id="4" name="Sous-titre 2">
            <a:extLst>
              <a:ext uri="{FF2B5EF4-FFF2-40B4-BE49-F238E27FC236}">
                <a16:creationId xmlns:a16="http://schemas.microsoft.com/office/drawing/2014/main" id="{21363379-FCDD-879D-8D9E-2AE512392EBF}"/>
              </a:ext>
            </a:extLst>
          </p:cNvPr>
          <p:cNvSpPr txBox="1">
            <a:spLocks/>
          </p:cNvSpPr>
          <p:nvPr/>
        </p:nvSpPr>
        <p:spPr>
          <a:xfrm>
            <a:off x="395415" y="994191"/>
            <a:ext cx="3142735"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ELIMINATION DES ARMENIENS</a:t>
            </a:r>
          </a:p>
        </p:txBody>
      </p:sp>
      <p:sp>
        <p:nvSpPr>
          <p:cNvPr id="2" name="ZoneTexte 1">
            <a:extLst>
              <a:ext uri="{FF2B5EF4-FFF2-40B4-BE49-F238E27FC236}">
                <a16:creationId xmlns:a16="http://schemas.microsoft.com/office/drawing/2014/main" id="{C5A4C3F9-5630-F8BF-320E-2C3F2C8E729C}"/>
              </a:ext>
            </a:extLst>
          </p:cNvPr>
          <p:cNvSpPr txBox="1"/>
          <p:nvPr/>
        </p:nvSpPr>
        <p:spPr>
          <a:xfrm>
            <a:off x="535459" y="1676244"/>
            <a:ext cx="9078098" cy="646331"/>
          </a:xfrm>
          <a:prstGeom prst="rect">
            <a:avLst/>
          </a:prstGeom>
          <a:noFill/>
        </p:spPr>
        <p:txBody>
          <a:bodyPr wrap="square" rtlCol="0">
            <a:spAutoFit/>
          </a:bodyPr>
          <a:lstStyle/>
          <a:p>
            <a:r>
              <a:rPr lang="fr-CH" b="1" dirty="0"/>
              <a:t>Dans les massacres hamidiens (1894-1896) et d’Adana (1909) que nous allons traiter, nous constatons des similitudes;</a:t>
            </a:r>
          </a:p>
        </p:txBody>
      </p:sp>
    </p:spTree>
    <p:extLst>
      <p:ext uri="{BB962C8B-B14F-4D97-AF65-F5344CB8AC3E}">
        <p14:creationId xmlns:p14="http://schemas.microsoft.com/office/powerpoint/2010/main" val="24325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A33D-3AEC-7E25-5D90-B840575AA0D0}"/>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865FD23C-EEB9-A044-0951-47708C403EA5}"/>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5" name="ZoneTexte 4">
            <a:extLst>
              <a:ext uri="{FF2B5EF4-FFF2-40B4-BE49-F238E27FC236}">
                <a16:creationId xmlns:a16="http://schemas.microsoft.com/office/drawing/2014/main" id="{9D6DB449-54A1-1B6A-57F6-EDC85B4D9993}"/>
              </a:ext>
            </a:extLst>
          </p:cNvPr>
          <p:cNvSpPr txBox="1"/>
          <p:nvPr/>
        </p:nvSpPr>
        <p:spPr>
          <a:xfrm>
            <a:off x="288324" y="2635873"/>
            <a:ext cx="11450595" cy="2474075"/>
          </a:xfrm>
          <a:prstGeom prst="rect">
            <a:avLst/>
          </a:prstGeom>
          <a:noFill/>
        </p:spPr>
        <p:txBody>
          <a:bodyPr wrap="square" rtlCol="0">
            <a:spAutoFit/>
          </a:bodyPr>
          <a:lstStyle/>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Abdülhamid a créée en 1891 la cavalerie hamidienne</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En 1894, elle comptait 34 450 cavaliers, composée des tributs kurdes sunnites et deux tributs turkmènes, attachée à la 4</a:t>
            </a:r>
            <a:r>
              <a:rPr lang="fr-CH" sz="1801" kern="100" baseline="30000" dirty="0">
                <a:latin typeface="Calibri" panose="020F0502020204030204" pitchFamily="34" charset="0"/>
                <a:ea typeface="Calibri" panose="020F0502020204030204" pitchFamily="34" charset="0"/>
                <a:cs typeface="Times New Roman" panose="02020603050405020304" pitchFamily="18" charset="0"/>
              </a:rPr>
              <a:t>ème</a:t>
            </a:r>
            <a:r>
              <a:rPr lang="fr-CH" sz="1801" kern="100" dirty="0">
                <a:latin typeface="Calibri" panose="020F0502020204030204" pitchFamily="34" charset="0"/>
                <a:ea typeface="Calibri" panose="020F0502020204030204" pitchFamily="34" charset="0"/>
                <a:cs typeface="Times New Roman" panose="02020603050405020304" pitchFamily="18" charset="0"/>
              </a:rPr>
              <a:t> armée d’Erzindjan</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Abdülhamid contrôlait ainsi les chefs (aghas) kurdes</a:t>
            </a:r>
          </a:p>
          <a:p>
            <a:pPr>
              <a:lnSpc>
                <a:spcPct val="107000"/>
              </a:lnSpc>
              <a:spcAft>
                <a:spcPts val="12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Deux officiers allemands les organisaient et équipaient</a:t>
            </a:r>
          </a:p>
          <a:p>
            <a:pPr>
              <a:lnSpc>
                <a:spcPct val="107000"/>
              </a:lnSpc>
              <a:spcAft>
                <a:spcPts val="600"/>
              </a:spcAft>
              <a:tabLst>
                <a:tab pos="180342" algn="l"/>
              </a:tabLst>
            </a:pPr>
            <a:r>
              <a:rPr lang="fr-CH" sz="1801" kern="100" dirty="0">
                <a:latin typeface="Calibri" panose="020F0502020204030204" pitchFamily="34" charset="0"/>
                <a:ea typeface="Calibri" panose="020F0502020204030204" pitchFamily="34" charset="0"/>
                <a:cs typeface="Times New Roman" panose="02020603050405020304" pitchFamily="18" charset="0"/>
              </a:rPr>
              <a:t>- Cette cavalerie a très activement participé aux massacres dans tous les villes et villages anatoliens</a:t>
            </a:r>
          </a:p>
        </p:txBody>
      </p:sp>
      <p:sp>
        <p:nvSpPr>
          <p:cNvPr id="4" name="Sous-titre 2">
            <a:extLst>
              <a:ext uri="{FF2B5EF4-FFF2-40B4-BE49-F238E27FC236}">
                <a16:creationId xmlns:a16="http://schemas.microsoft.com/office/drawing/2014/main" id="{B07693CB-9162-093A-15EA-BB68AD538B2F}"/>
              </a:ext>
            </a:extLst>
          </p:cNvPr>
          <p:cNvSpPr txBox="1">
            <a:spLocks/>
          </p:cNvSpPr>
          <p:nvPr/>
        </p:nvSpPr>
        <p:spPr>
          <a:xfrm>
            <a:off x="469556" y="1154175"/>
            <a:ext cx="4810898"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POLITIQUE D’ABDULHAMID ET LES ARMENIENS</a:t>
            </a:r>
          </a:p>
        </p:txBody>
      </p:sp>
      <p:sp>
        <p:nvSpPr>
          <p:cNvPr id="2" name="ZoneTexte 1">
            <a:extLst>
              <a:ext uri="{FF2B5EF4-FFF2-40B4-BE49-F238E27FC236}">
                <a16:creationId xmlns:a16="http://schemas.microsoft.com/office/drawing/2014/main" id="{33059302-56A5-972E-1BD8-9B6DEE5DB683}"/>
              </a:ext>
            </a:extLst>
          </p:cNvPr>
          <p:cNvSpPr txBox="1"/>
          <p:nvPr/>
        </p:nvSpPr>
        <p:spPr>
          <a:xfrm>
            <a:off x="469556" y="1889225"/>
            <a:ext cx="11269363" cy="369460"/>
          </a:xfrm>
          <a:prstGeom prst="rect">
            <a:avLst/>
          </a:prstGeom>
          <a:noFill/>
        </p:spPr>
        <p:txBody>
          <a:bodyPr wrap="square" rtlCol="0">
            <a:spAutoFit/>
          </a:bodyPr>
          <a:lstStyle/>
          <a:p>
            <a:r>
              <a:rPr lang="fr-CH" sz="1801" b="1" kern="100" dirty="0">
                <a:latin typeface="Calibri" panose="020F0502020204030204" pitchFamily="34" charset="0"/>
                <a:ea typeface="Calibri" panose="020F0502020204030204" pitchFamily="34" charset="0"/>
                <a:cs typeface="Times New Roman" panose="02020603050405020304" pitchFamily="18" charset="0"/>
              </a:rPr>
              <a:t>Selon le rapport de l’anglais Malcolm MacColl, Abdülhamid avait planifié l’élimination des arméniens dès l’été 1890</a:t>
            </a:r>
          </a:p>
        </p:txBody>
      </p:sp>
    </p:spTree>
    <p:extLst>
      <p:ext uri="{BB962C8B-B14F-4D97-AF65-F5344CB8AC3E}">
        <p14:creationId xmlns:p14="http://schemas.microsoft.com/office/powerpoint/2010/main" val="104048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325E-D21A-4095-BCFC-50D990C08D1B}"/>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614EFF3A-7144-E59D-E5B4-CC96DAC589BB}"/>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08F0343C-51BD-EDE6-CC7C-489F2A168BA7}"/>
              </a:ext>
            </a:extLst>
          </p:cNvPr>
          <p:cNvSpPr txBox="1">
            <a:spLocks/>
          </p:cNvSpPr>
          <p:nvPr/>
        </p:nvSpPr>
        <p:spPr>
          <a:xfrm>
            <a:off x="469556" y="1154175"/>
            <a:ext cx="2669060"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MASSACRE DE SASSOUN</a:t>
            </a:r>
          </a:p>
        </p:txBody>
      </p:sp>
      <p:grpSp>
        <p:nvGrpSpPr>
          <p:cNvPr id="5" name="Groupe 4">
            <a:extLst>
              <a:ext uri="{FF2B5EF4-FFF2-40B4-BE49-F238E27FC236}">
                <a16:creationId xmlns:a16="http://schemas.microsoft.com/office/drawing/2014/main" id="{7E7DEFF9-FB4E-EADB-D60A-54D643E83FFB}"/>
              </a:ext>
            </a:extLst>
          </p:cNvPr>
          <p:cNvGrpSpPr/>
          <p:nvPr/>
        </p:nvGrpSpPr>
        <p:grpSpPr>
          <a:xfrm>
            <a:off x="2994460" y="2346196"/>
            <a:ext cx="5663511" cy="4045057"/>
            <a:chOff x="2994460" y="2346196"/>
            <a:chExt cx="5663511" cy="4045057"/>
          </a:xfrm>
        </p:grpSpPr>
        <p:pic>
          <p:nvPicPr>
            <p:cNvPr id="2" name="Image 1">
              <a:extLst>
                <a:ext uri="{FF2B5EF4-FFF2-40B4-BE49-F238E27FC236}">
                  <a16:creationId xmlns:a16="http://schemas.microsoft.com/office/drawing/2014/main" id="{6703EAAB-E974-97C3-AC2B-FFB2C99F43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689" y="2346196"/>
              <a:ext cx="4851148" cy="3603500"/>
            </a:xfrm>
            <a:prstGeom prst="rect">
              <a:avLst/>
            </a:prstGeom>
            <a:noFill/>
            <a:ln>
              <a:noFill/>
            </a:ln>
          </p:spPr>
        </p:pic>
        <p:sp>
          <p:nvSpPr>
            <p:cNvPr id="7" name="ZoneTexte 6">
              <a:extLst>
                <a:ext uri="{FF2B5EF4-FFF2-40B4-BE49-F238E27FC236}">
                  <a16:creationId xmlns:a16="http://schemas.microsoft.com/office/drawing/2014/main" id="{784C0490-5D9A-2369-01E6-202F9CF92069}"/>
                </a:ext>
              </a:extLst>
            </p:cNvPr>
            <p:cNvSpPr txBox="1"/>
            <p:nvPr/>
          </p:nvSpPr>
          <p:spPr>
            <a:xfrm>
              <a:off x="2994460" y="6021921"/>
              <a:ext cx="5663511" cy="369332"/>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Source de la carte : wikipedia.org/wiki/Révolte du Sassoun</a:t>
              </a:r>
              <a:endParaRPr lang="fr-CH" dirty="0"/>
            </a:p>
          </p:txBody>
        </p:sp>
      </p:grpSp>
      <p:sp>
        <p:nvSpPr>
          <p:cNvPr id="8" name="ZoneTexte 7">
            <a:extLst>
              <a:ext uri="{FF2B5EF4-FFF2-40B4-BE49-F238E27FC236}">
                <a16:creationId xmlns:a16="http://schemas.microsoft.com/office/drawing/2014/main" id="{5EB21EA8-78DF-87C1-00D4-276447FDE177}"/>
              </a:ext>
            </a:extLst>
          </p:cNvPr>
          <p:cNvSpPr txBox="1"/>
          <p:nvPr/>
        </p:nvSpPr>
        <p:spPr>
          <a:xfrm>
            <a:off x="469557" y="1706928"/>
            <a:ext cx="6013622" cy="369332"/>
          </a:xfrm>
          <a:prstGeom prst="rect">
            <a:avLst/>
          </a:prstGeom>
          <a:noFill/>
        </p:spPr>
        <p:txBody>
          <a:bodyPr wrap="square" rtlCol="0">
            <a:spAutoFit/>
          </a:bodyPr>
          <a:lstStyle/>
          <a:p>
            <a:pPr>
              <a:spcAft>
                <a:spcPts val="1200"/>
              </a:spcAft>
            </a:pPr>
            <a:r>
              <a:rPr lang="fr-CH" dirty="0"/>
              <a:t>- Abdülhamid II a commencé ses massacres à Sassoun en 1894</a:t>
            </a:r>
          </a:p>
        </p:txBody>
      </p:sp>
    </p:spTree>
    <p:extLst>
      <p:ext uri="{BB962C8B-B14F-4D97-AF65-F5344CB8AC3E}">
        <p14:creationId xmlns:p14="http://schemas.microsoft.com/office/powerpoint/2010/main" val="203319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8F58-5CC2-E224-FD6A-32AD795F7884}"/>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09E5792D-7E8B-40E9-CE1E-F1DEB242C682}"/>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01AFF082-39C9-0009-1713-59E8FB47C16F}"/>
              </a:ext>
            </a:extLst>
          </p:cNvPr>
          <p:cNvSpPr txBox="1">
            <a:spLocks/>
          </p:cNvSpPr>
          <p:nvPr/>
        </p:nvSpPr>
        <p:spPr>
          <a:xfrm>
            <a:off x="469555" y="1149489"/>
            <a:ext cx="2611395"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MASSACRE DE SASSOUN</a:t>
            </a:r>
          </a:p>
        </p:txBody>
      </p:sp>
      <p:sp>
        <p:nvSpPr>
          <p:cNvPr id="8" name="ZoneTexte 7">
            <a:extLst>
              <a:ext uri="{FF2B5EF4-FFF2-40B4-BE49-F238E27FC236}">
                <a16:creationId xmlns:a16="http://schemas.microsoft.com/office/drawing/2014/main" id="{4B884193-AF57-EBD4-1122-55D7BFD7C1BB}"/>
              </a:ext>
            </a:extLst>
          </p:cNvPr>
          <p:cNvSpPr txBox="1"/>
          <p:nvPr/>
        </p:nvSpPr>
        <p:spPr>
          <a:xfrm>
            <a:off x="156519" y="1752334"/>
            <a:ext cx="11928388" cy="2369880"/>
          </a:xfrm>
          <a:prstGeom prst="rect">
            <a:avLst/>
          </a:prstGeom>
          <a:noFill/>
        </p:spPr>
        <p:txBody>
          <a:bodyPr wrap="square" rtlCol="0">
            <a:spAutoFit/>
          </a:bodyPr>
          <a:lstStyle/>
          <a:p>
            <a:pPr>
              <a:spcAft>
                <a:spcPts val="1200"/>
              </a:spcAft>
            </a:pPr>
            <a:r>
              <a:rPr lang="fr-CH" dirty="0"/>
              <a:t>- Sous l’impulsion du parti arménien Henchak, deux villageois de Sassoun ont refusé de payer les doubles impositions de taxes</a:t>
            </a:r>
          </a:p>
          <a:p>
            <a:pPr>
              <a:spcAft>
                <a:spcPts val="1200"/>
              </a:spcAft>
            </a:pPr>
            <a:r>
              <a:rPr lang="fr-CH" dirty="0"/>
              <a:t>- Une troupe de 15 000 hommes, hamidiés et bandes kurdes attaquent la ville</a:t>
            </a:r>
          </a:p>
          <a:p>
            <a:pPr>
              <a:spcAft>
                <a:spcPts val="1200"/>
              </a:spcAft>
            </a:pPr>
            <a:r>
              <a:rPr lang="fr-CH" dirty="0"/>
              <a:t>- Après d’un mois de résistance, les arméniens ont été massacrés sans merci; 7 000 à 8 000 morts</a:t>
            </a:r>
          </a:p>
          <a:p>
            <a:pPr>
              <a:spcAft>
                <a:spcPts val="1200"/>
              </a:spcAft>
            </a:pPr>
            <a:r>
              <a:rPr lang="fr-CH" dirty="0"/>
              <a:t>- </a:t>
            </a:r>
            <a:r>
              <a:rPr lang="fr-CH" b="1" dirty="0"/>
              <a:t>Vice-consul britannique Hallward écrivait; Il n’y eut pas d’insurrection contrairement à ce qui a été dit à Constantinople</a:t>
            </a:r>
          </a:p>
          <a:p>
            <a:pPr>
              <a:spcAft>
                <a:spcPts val="600"/>
              </a:spcAft>
            </a:pPr>
            <a:r>
              <a:rPr lang="fr-CH" dirty="0"/>
              <a:t>- Ambassadeur de France, Paul Cambon écrivait, </a:t>
            </a:r>
            <a:r>
              <a:rPr lang="fr-CH" b="1" dirty="0"/>
              <a:t>«….Il est probable qu’en Asie, nous entendrons parler de conflits entre chrétiens et musulmans et que nous assisterons à de nouveaux massacres»</a:t>
            </a:r>
            <a:endParaRPr lang="fr-CH" dirty="0"/>
          </a:p>
        </p:txBody>
      </p:sp>
    </p:spTree>
    <p:extLst>
      <p:ext uri="{BB962C8B-B14F-4D97-AF65-F5344CB8AC3E}">
        <p14:creationId xmlns:p14="http://schemas.microsoft.com/office/powerpoint/2010/main" val="188477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88747-401D-992D-A1BB-D1989A2FDDA6}"/>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842E7D3F-DC33-086E-D26F-AB7974B0C2D9}"/>
              </a:ext>
            </a:extLst>
          </p:cNvPr>
          <p:cNvSpPr txBox="1">
            <a:spLocks/>
          </p:cNvSpPr>
          <p:nvPr/>
        </p:nvSpPr>
        <p:spPr>
          <a:xfrm>
            <a:off x="3538150" y="338375"/>
            <a:ext cx="5115700" cy="4266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400" b="1" dirty="0">
                <a:latin typeface="Calibri" panose="020F0502020204030204" pitchFamily="34" charset="0"/>
                <a:ea typeface="Calibri" panose="020F0502020204030204" pitchFamily="34" charset="0"/>
                <a:cs typeface="Times New Roman" panose="02020603050405020304" pitchFamily="18" charset="0"/>
              </a:rPr>
              <a:t>PREMIERS MASSACRES DE 1894 A 1914</a:t>
            </a:r>
            <a:endParaRPr lang="fr-CH" sz="2400" b="1" dirty="0"/>
          </a:p>
        </p:txBody>
      </p:sp>
      <p:sp>
        <p:nvSpPr>
          <p:cNvPr id="4" name="Sous-titre 2">
            <a:extLst>
              <a:ext uri="{FF2B5EF4-FFF2-40B4-BE49-F238E27FC236}">
                <a16:creationId xmlns:a16="http://schemas.microsoft.com/office/drawing/2014/main" id="{83AC80A0-B884-B4E7-455A-AF91C04BED9F}"/>
              </a:ext>
            </a:extLst>
          </p:cNvPr>
          <p:cNvSpPr txBox="1">
            <a:spLocks/>
          </p:cNvSpPr>
          <p:nvPr/>
        </p:nvSpPr>
        <p:spPr>
          <a:xfrm>
            <a:off x="469555" y="894116"/>
            <a:ext cx="5115700" cy="35747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H" sz="1800" b="1" dirty="0"/>
              <a:t>MASSACRES HAMIDIENS DANS TOUTE L’ANATOLIE</a:t>
            </a:r>
          </a:p>
        </p:txBody>
      </p:sp>
      <p:sp>
        <p:nvSpPr>
          <p:cNvPr id="6" name="ZoneTexte 5">
            <a:extLst>
              <a:ext uri="{FF2B5EF4-FFF2-40B4-BE49-F238E27FC236}">
                <a16:creationId xmlns:a16="http://schemas.microsoft.com/office/drawing/2014/main" id="{14F101E0-FF7A-C245-D8F5-3B8B569E41C9}"/>
              </a:ext>
            </a:extLst>
          </p:cNvPr>
          <p:cNvSpPr txBox="1"/>
          <p:nvPr/>
        </p:nvSpPr>
        <p:spPr>
          <a:xfrm>
            <a:off x="469556" y="1380705"/>
            <a:ext cx="11401167" cy="646331"/>
          </a:xfrm>
          <a:prstGeom prst="rect">
            <a:avLst/>
          </a:prstGeom>
          <a:noFill/>
        </p:spPr>
        <p:txBody>
          <a:bodyPr wrap="square">
            <a:spAutoFit/>
          </a:bodyPr>
          <a:lstStyle/>
          <a:p>
            <a:r>
              <a:rPr lang="fr-CH" dirty="0"/>
              <a:t>D’octobre 1895 à novembre 1896, des massacres systématiques eurent lieu dans les villages et les quartiers arméniens de toute l’Anatolie</a:t>
            </a:r>
          </a:p>
        </p:txBody>
      </p:sp>
      <p:grpSp>
        <p:nvGrpSpPr>
          <p:cNvPr id="7" name="Groupe 6">
            <a:extLst>
              <a:ext uri="{FF2B5EF4-FFF2-40B4-BE49-F238E27FC236}">
                <a16:creationId xmlns:a16="http://schemas.microsoft.com/office/drawing/2014/main" id="{2EB4109A-D677-972C-B11A-885701D09EEF}"/>
              </a:ext>
            </a:extLst>
          </p:cNvPr>
          <p:cNvGrpSpPr/>
          <p:nvPr/>
        </p:nvGrpSpPr>
        <p:grpSpPr>
          <a:xfrm>
            <a:off x="3171564" y="2027036"/>
            <a:ext cx="5659401" cy="4751400"/>
            <a:chOff x="3171564" y="2027036"/>
            <a:chExt cx="5659401" cy="4751400"/>
          </a:xfrm>
        </p:grpSpPr>
        <p:pic>
          <p:nvPicPr>
            <p:cNvPr id="2" name="Image 1">
              <a:extLst>
                <a:ext uri="{FF2B5EF4-FFF2-40B4-BE49-F238E27FC236}">
                  <a16:creationId xmlns:a16="http://schemas.microsoft.com/office/drawing/2014/main" id="{366BF8E4-CD87-1CBB-44D2-422708291D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1564" y="2027036"/>
              <a:ext cx="5659401" cy="4308879"/>
            </a:xfrm>
            <a:prstGeom prst="rect">
              <a:avLst/>
            </a:prstGeom>
            <a:noFill/>
          </p:spPr>
        </p:pic>
        <p:sp>
          <p:nvSpPr>
            <p:cNvPr id="5" name="ZoneTexte 4">
              <a:extLst>
                <a:ext uri="{FF2B5EF4-FFF2-40B4-BE49-F238E27FC236}">
                  <a16:creationId xmlns:a16="http://schemas.microsoft.com/office/drawing/2014/main" id="{EC06A94F-4D70-BAA8-BEBA-6B811AF07C41}"/>
                </a:ext>
              </a:extLst>
            </p:cNvPr>
            <p:cNvSpPr txBox="1"/>
            <p:nvPr/>
          </p:nvSpPr>
          <p:spPr>
            <a:xfrm>
              <a:off x="4232189" y="6409104"/>
              <a:ext cx="3538149" cy="369332"/>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Source de la carte : wikipedia.org</a:t>
              </a:r>
              <a:endParaRPr lang="fr-CH" dirty="0"/>
            </a:p>
          </p:txBody>
        </p:sp>
      </p:grpSp>
    </p:spTree>
    <p:extLst>
      <p:ext uri="{BB962C8B-B14F-4D97-AF65-F5344CB8AC3E}">
        <p14:creationId xmlns:p14="http://schemas.microsoft.com/office/powerpoint/2010/main" val="13161963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2773</Words>
  <Application>Microsoft Office PowerPoint</Application>
  <PresentationFormat>Grand écran</PresentationFormat>
  <Paragraphs>205</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Arial</vt:lpstr>
      <vt:lpstr>Calibri</vt:lpstr>
      <vt:lpstr>Calibri Light</vt:lpstr>
      <vt:lpstr>Montserrat-prd</vt:lpstr>
      <vt:lpstr>Thème Office</vt:lpstr>
      <vt:lpstr>PREMIERS MASSACRES DE 1894 A 1914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 yelegen</dc:creator>
  <cp:lastModifiedBy>g yelegen</cp:lastModifiedBy>
  <cp:revision>123</cp:revision>
  <dcterms:created xsi:type="dcterms:W3CDTF">2025-03-02T15:00:13Z</dcterms:created>
  <dcterms:modified xsi:type="dcterms:W3CDTF">2025-04-11T17:33:50Z</dcterms:modified>
</cp:coreProperties>
</file>